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637" r:id="rId1"/>
  </p:sldMasterIdLst>
  <p:notesMasterIdLst>
    <p:notesMasterId r:id="rId47"/>
  </p:notesMasterIdLst>
  <p:handoutMasterIdLst>
    <p:handoutMasterId r:id="rId48"/>
  </p:handoutMasterIdLst>
  <p:sldIdLst>
    <p:sldId id="2147479737" r:id="rId2"/>
    <p:sldId id="1627" r:id="rId3"/>
    <p:sldId id="2147479676" r:id="rId4"/>
    <p:sldId id="2147479854" r:id="rId5"/>
    <p:sldId id="2134805627" r:id="rId6"/>
    <p:sldId id="2134805628" r:id="rId7"/>
    <p:sldId id="2147479856" r:id="rId8"/>
    <p:sldId id="2134805640" r:id="rId9"/>
    <p:sldId id="2134805642" r:id="rId10"/>
    <p:sldId id="2134805629" r:id="rId11"/>
    <p:sldId id="2134805644" r:id="rId12"/>
    <p:sldId id="2147479793" r:id="rId13"/>
    <p:sldId id="2134805626" r:id="rId14"/>
    <p:sldId id="2147479795" r:id="rId15"/>
    <p:sldId id="2147479796" r:id="rId16"/>
    <p:sldId id="256" r:id="rId17"/>
    <p:sldId id="2147479826" r:id="rId18"/>
    <p:sldId id="2147479781" r:id="rId19"/>
    <p:sldId id="2147479787" r:id="rId20"/>
    <p:sldId id="259" r:id="rId21"/>
    <p:sldId id="2147479789" r:id="rId22"/>
    <p:sldId id="2147479791" r:id="rId23"/>
    <p:sldId id="2147479794" r:id="rId24"/>
    <p:sldId id="2147479853" r:id="rId25"/>
    <p:sldId id="2147479799" r:id="rId26"/>
    <p:sldId id="2147479828" r:id="rId27"/>
    <p:sldId id="2147479786" r:id="rId28"/>
    <p:sldId id="2147479830" r:id="rId29"/>
    <p:sldId id="2147479831" r:id="rId30"/>
    <p:sldId id="2147479659" r:id="rId31"/>
    <p:sldId id="268" r:id="rId32"/>
    <p:sldId id="280" r:id="rId33"/>
    <p:sldId id="2241" r:id="rId34"/>
    <p:sldId id="282" r:id="rId35"/>
    <p:sldId id="2147479662" r:id="rId36"/>
    <p:sldId id="2147479663" r:id="rId37"/>
    <p:sldId id="2147479664" r:id="rId38"/>
    <p:sldId id="2147479665" r:id="rId39"/>
    <p:sldId id="2147479666" r:id="rId40"/>
    <p:sldId id="2147479668" r:id="rId41"/>
    <p:sldId id="304" r:id="rId42"/>
    <p:sldId id="2147479669" r:id="rId43"/>
    <p:sldId id="2147479667" r:id="rId44"/>
    <p:sldId id="2134805648" r:id="rId45"/>
    <p:sldId id="2147479661"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P-600 Day 4" id="{7CA47CDA-45C2-49E7-974A-9AF2424B227F}">
          <p14:sldIdLst>
            <p14:sldId id="2147479737"/>
          </p14:sldIdLst>
        </p14:section>
        <p14:section name="Query data in a KQL database" id="{8C01C52C-D9C2-473E-A433-D500FF10B334}">
          <p14:sldIdLst>
            <p14:sldId id="1627"/>
            <p14:sldId id="2147479676"/>
            <p14:sldId id="2147479854"/>
            <p14:sldId id="2134805627"/>
            <p14:sldId id="2134805628"/>
            <p14:sldId id="2147479856"/>
            <p14:sldId id="2134805640"/>
            <p14:sldId id="2134805642"/>
            <p14:sldId id="2134805629"/>
            <p14:sldId id="2134805644"/>
            <p14:sldId id="2147479793"/>
            <p14:sldId id="2134805626"/>
            <p14:sldId id="2147479795"/>
            <p14:sldId id="2147479796"/>
          </p14:sldIdLst>
        </p14:section>
        <p14:section name="Secure data access" id="{E1CDDDE8-03AD-45A5-BDE8-955549CD8240}">
          <p14:sldIdLst>
            <p14:sldId id="256"/>
            <p14:sldId id="2147479826"/>
            <p14:sldId id="2147479781"/>
            <p14:sldId id="2147479787"/>
            <p14:sldId id="259"/>
            <p14:sldId id="2147479789"/>
            <p14:sldId id="2147479791"/>
            <p14:sldId id="2147479794"/>
            <p14:sldId id="2147479853"/>
            <p14:sldId id="2147479799"/>
            <p14:sldId id="2147479828"/>
            <p14:sldId id="2147479786"/>
            <p14:sldId id="2147479830"/>
            <p14:sldId id="2147479831"/>
          </p14:sldIdLst>
        </p14:section>
        <p14:section name="Adminster Microsoft Fabric" id="{3A548498-9929-4646-B25D-BE5B79D315BC}">
          <p14:sldIdLst>
            <p14:sldId id="2147479659"/>
            <p14:sldId id="268"/>
            <p14:sldId id="280"/>
            <p14:sldId id="2241"/>
            <p14:sldId id="282"/>
            <p14:sldId id="2147479662"/>
            <p14:sldId id="2147479663"/>
            <p14:sldId id="2147479664"/>
            <p14:sldId id="2147479665"/>
            <p14:sldId id="2147479666"/>
            <p14:sldId id="2147479668"/>
            <p14:sldId id="304"/>
            <p14:sldId id="2147479669"/>
            <p14:sldId id="2147479667"/>
            <p14:sldId id="2134805648"/>
            <p14:sldId id="21474796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CEEA"/>
    <a:srgbClr val="076DC0"/>
    <a:srgbClr val="FFA38B"/>
    <a:srgbClr val="FAFAFA"/>
    <a:srgbClr val="F2F2F2"/>
    <a:srgbClr val="000000"/>
    <a:srgbClr val="243A5E"/>
    <a:srgbClr val="EBEBEB"/>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F1C045-41E2-44FB-AA14-B201CD1C530D}" v="2" dt="2024-03-07T09:56:56.0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87" autoAdjust="0"/>
    <p:restoredTop sz="60456" autoAdjust="0"/>
  </p:normalViewPr>
  <p:slideViewPr>
    <p:cSldViewPr snapToGrid="0">
      <p:cViewPr>
        <p:scale>
          <a:sx n="75" d="100"/>
          <a:sy n="75" d="100"/>
        </p:scale>
        <p:origin x="778" y="1051"/>
      </p:cViewPr>
      <p:guideLst/>
    </p:cSldViewPr>
  </p:slideViewPr>
  <p:outlineViewPr>
    <p:cViewPr>
      <p:scale>
        <a:sx n="33" d="100"/>
        <a:sy n="33" d="100"/>
      </p:scale>
      <p:origin x="0" y="-10468"/>
    </p:cViewPr>
  </p:outlineViewPr>
  <p:notesTextViewPr>
    <p:cViewPr>
      <p:scale>
        <a:sx n="150" d="100"/>
        <a:sy n="150" d="100"/>
      </p:scale>
      <p:origin x="0" y="0"/>
    </p:cViewPr>
  </p:notesTextViewPr>
  <p:sorterViewPr>
    <p:cViewPr>
      <p:scale>
        <a:sx n="200" d="100"/>
        <a:sy n="200" d="100"/>
      </p:scale>
      <p:origin x="0" y="-3153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diagrams/_rels/data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 Id="rId4" Type="http://schemas.openxmlformats.org/officeDocument/2006/relationships/image" Target="../media/image58.png"/></Relationships>
</file>

<file path=ppt/diagrams/_rels/data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 Id="rId4" Type="http://schemas.openxmlformats.org/officeDocument/2006/relationships/image" Target="../media/image5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38E34D-AD66-4A82-8DD4-E5802EC12017}" type="doc">
      <dgm:prSet loTypeId="urn:microsoft.com/office/officeart/2009/3/layout/SubStepProcess" loCatId="process" qsTypeId="urn:microsoft.com/office/officeart/2005/8/quickstyle/simple1" qsCatId="simple" csTypeId="urn:microsoft.com/office/officeart/2005/8/colors/colorful4" csCatId="colorful" phldr="1"/>
      <dgm:spPr/>
      <dgm:t>
        <a:bodyPr/>
        <a:lstStyle/>
        <a:p>
          <a:endParaRPr lang="en-US"/>
        </a:p>
      </dgm:t>
    </dgm:pt>
    <dgm:pt modelId="{302DF89D-D384-46EA-A2EF-0CBFBFAFA5F3}">
      <dgm:prSet/>
      <dgm:spPr/>
      <dgm:t>
        <a:bodyPr/>
        <a:lstStyle/>
        <a:p>
          <a:r>
            <a:rPr lang="en-US" baseline="0" dirty="0">
              <a:solidFill>
                <a:schemeClr val="tx1"/>
              </a:solidFill>
            </a:rPr>
            <a:t>Data engineers</a:t>
          </a:r>
          <a:endParaRPr lang="en-US" dirty="0">
            <a:solidFill>
              <a:schemeClr val="tx1"/>
            </a:solidFill>
          </a:endParaRPr>
        </a:p>
      </dgm:t>
      <dgm:extLst>
        <a:ext uri="{E40237B7-FDA0-4F09-8148-C483321AD2D9}">
          <dgm14:cNvPr xmlns:dgm14="http://schemas.microsoft.com/office/drawing/2010/diagram" id="0" name="" descr="circles with the different roles:&#10;Data engineers&#10;Business or data analysts&#10;Data scientists&#10;Report creators&#10;Report consumers&#10;"/>
        </a:ext>
      </dgm:extLst>
    </dgm:pt>
    <dgm:pt modelId="{5F0361DA-4EDD-48CD-BB94-484E89D4E53A}" type="parTrans" cxnId="{9B513C8B-3491-4A02-9BED-E93B57604169}">
      <dgm:prSet/>
      <dgm:spPr/>
      <dgm:t>
        <a:bodyPr/>
        <a:lstStyle/>
        <a:p>
          <a:endParaRPr lang="en-US">
            <a:solidFill>
              <a:schemeClr val="tx1"/>
            </a:solidFill>
          </a:endParaRPr>
        </a:p>
      </dgm:t>
    </dgm:pt>
    <dgm:pt modelId="{CBC87EC4-28D2-4461-BFDF-AC6DAC0EB966}" type="sibTrans" cxnId="{9B513C8B-3491-4A02-9BED-E93B57604169}">
      <dgm:prSet/>
      <dgm:spPr/>
      <dgm:t>
        <a:bodyPr/>
        <a:lstStyle/>
        <a:p>
          <a:endParaRPr lang="en-US">
            <a:solidFill>
              <a:schemeClr val="tx1"/>
            </a:solidFill>
          </a:endParaRPr>
        </a:p>
      </dgm:t>
    </dgm:pt>
    <dgm:pt modelId="{97EA35C8-117F-4B0C-A587-1D95E0F80864}">
      <dgm:prSet/>
      <dgm:spPr/>
      <dgm:t>
        <a:bodyPr/>
        <a:lstStyle/>
        <a:p>
          <a:r>
            <a:rPr lang="en-US" baseline="0" dirty="0">
              <a:solidFill>
                <a:schemeClr val="tx1"/>
              </a:solidFill>
            </a:rPr>
            <a:t>Business or data analysts</a:t>
          </a:r>
          <a:endParaRPr lang="en-US" dirty="0">
            <a:solidFill>
              <a:schemeClr val="tx1"/>
            </a:solidFill>
          </a:endParaRPr>
        </a:p>
      </dgm:t>
      <dgm:extLst>
        <a:ext uri="{E40237B7-FDA0-4F09-8148-C483321AD2D9}">
          <dgm14:cNvPr xmlns:dgm14="http://schemas.microsoft.com/office/drawing/2010/diagram" id="0" name="" descr="circles with the different roles:&#10;Data engineers&#10;Business or data analysts&#10;Data scientists&#10;Report creators&#10;Report consumers&#10;"/>
        </a:ext>
      </dgm:extLst>
    </dgm:pt>
    <dgm:pt modelId="{6A2DD416-4EC4-443B-8AB5-DDEDECAB1B93}" type="parTrans" cxnId="{D3E7F2B7-CACA-42FB-B78F-409BACFEBB2B}">
      <dgm:prSet/>
      <dgm:spPr/>
      <dgm:t>
        <a:bodyPr/>
        <a:lstStyle/>
        <a:p>
          <a:endParaRPr lang="en-US">
            <a:solidFill>
              <a:schemeClr val="tx1"/>
            </a:solidFill>
          </a:endParaRPr>
        </a:p>
      </dgm:t>
    </dgm:pt>
    <dgm:pt modelId="{1721780D-7595-4B11-B1A8-706446F649A9}" type="sibTrans" cxnId="{D3E7F2B7-CACA-42FB-B78F-409BACFEBB2B}">
      <dgm:prSet/>
      <dgm:spPr/>
      <dgm:t>
        <a:bodyPr/>
        <a:lstStyle/>
        <a:p>
          <a:endParaRPr lang="en-US">
            <a:solidFill>
              <a:schemeClr val="tx1"/>
            </a:solidFill>
          </a:endParaRPr>
        </a:p>
      </dgm:t>
    </dgm:pt>
    <dgm:pt modelId="{D37D5E33-66D9-4FC4-A7A5-18798877C970}">
      <dgm:prSet/>
      <dgm:spPr/>
      <dgm:t>
        <a:bodyPr/>
        <a:lstStyle/>
        <a:p>
          <a:r>
            <a:rPr lang="en-US" baseline="0" dirty="0">
              <a:solidFill>
                <a:schemeClr val="tx1"/>
              </a:solidFill>
            </a:rPr>
            <a:t>Data scientists</a:t>
          </a:r>
          <a:endParaRPr lang="en-US" dirty="0">
            <a:solidFill>
              <a:schemeClr val="tx1"/>
            </a:solidFill>
          </a:endParaRPr>
        </a:p>
      </dgm:t>
      <dgm:extLst>
        <a:ext uri="{E40237B7-FDA0-4F09-8148-C483321AD2D9}">
          <dgm14:cNvPr xmlns:dgm14="http://schemas.microsoft.com/office/drawing/2010/diagram" id="0" name="" descr="circles with the different roles:&#10;Data engineers&#10;Business or data analysts&#10;Data scientists&#10;Report creators&#10;Report consumers&#10;"/>
        </a:ext>
      </dgm:extLst>
    </dgm:pt>
    <dgm:pt modelId="{BF3913BF-3400-4ACA-83F6-873F79F100E4}" type="parTrans" cxnId="{45CEC0EC-B9BC-4216-9734-196C2BA000A3}">
      <dgm:prSet/>
      <dgm:spPr/>
      <dgm:t>
        <a:bodyPr/>
        <a:lstStyle/>
        <a:p>
          <a:endParaRPr lang="en-US">
            <a:solidFill>
              <a:schemeClr val="tx1"/>
            </a:solidFill>
          </a:endParaRPr>
        </a:p>
      </dgm:t>
    </dgm:pt>
    <dgm:pt modelId="{5764E176-3CB2-4BF3-A2DB-A6438FCC565A}" type="sibTrans" cxnId="{45CEC0EC-B9BC-4216-9734-196C2BA000A3}">
      <dgm:prSet/>
      <dgm:spPr/>
      <dgm:t>
        <a:bodyPr/>
        <a:lstStyle/>
        <a:p>
          <a:endParaRPr lang="en-US">
            <a:solidFill>
              <a:schemeClr val="tx1"/>
            </a:solidFill>
          </a:endParaRPr>
        </a:p>
      </dgm:t>
    </dgm:pt>
    <dgm:pt modelId="{92B9C8CF-18F1-4CED-87EE-E8E6885294D6}">
      <dgm:prSet/>
      <dgm:spPr/>
      <dgm:t>
        <a:bodyPr/>
        <a:lstStyle/>
        <a:p>
          <a:r>
            <a:rPr lang="en-US" baseline="0" dirty="0">
              <a:solidFill>
                <a:schemeClr val="tx1"/>
              </a:solidFill>
            </a:rPr>
            <a:t>Report creators</a:t>
          </a:r>
          <a:endParaRPr lang="en-US" dirty="0">
            <a:solidFill>
              <a:schemeClr val="tx1"/>
            </a:solidFill>
          </a:endParaRPr>
        </a:p>
      </dgm:t>
      <dgm:extLst>
        <a:ext uri="{E40237B7-FDA0-4F09-8148-C483321AD2D9}">
          <dgm14:cNvPr xmlns:dgm14="http://schemas.microsoft.com/office/drawing/2010/diagram" id="0" name="" descr="circles with the different roles:&#10;Data engineers&#10;Business or data analysts&#10;Data scientists&#10;Report creators&#10;Report consumers&#10;"/>
        </a:ext>
      </dgm:extLst>
    </dgm:pt>
    <dgm:pt modelId="{69B03F5B-8D51-42CF-9BAE-57C794E1BACF}" type="parTrans" cxnId="{8DF79A04-92D2-4BAE-8148-11E5D0C62581}">
      <dgm:prSet/>
      <dgm:spPr/>
      <dgm:t>
        <a:bodyPr/>
        <a:lstStyle/>
        <a:p>
          <a:endParaRPr lang="en-US">
            <a:solidFill>
              <a:schemeClr val="tx1"/>
            </a:solidFill>
          </a:endParaRPr>
        </a:p>
      </dgm:t>
    </dgm:pt>
    <dgm:pt modelId="{4462ED9F-7457-4147-A037-2FB3E356179D}" type="sibTrans" cxnId="{8DF79A04-92D2-4BAE-8148-11E5D0C62581}">
      <dgm:prSet/>
      <dgm:spPr/>
      <dgm:t>
        <a:bodyPr/>
        <a:lstStyle/>
        <a:p>
          <a:endParaRPr lang="en-US">
            <a:solidFill>
              <a:schemeClr val="tx1"/>
            </a:solidFill>
          </a:endParaRPr>
        </a:p>
      </dgm:t>
    </dgm:pt>
    <dgm:pt modelId="{C17329F8-6CFF-4D91-BE3A-F3023C9A31F6}">
      <dgm:prSet/>
      <dgm:spPr/>
      <dgm:t>
        <a:bodyPr/>
        <a:lstStyle/>
        <a:p>
          <a:r>
            <a:rPr lang="en-US" baseline="0" dirty="0">
              <a:solidFill>
                <a:schemeClr val="tx1"/>
              </a:solidFill>
            </a:rPr>
            <a:t>Report consumers</a:t>
          </a:r>
          <a:endParaRPr lang="en-US" dirty="0">
            <a:solidFill>
              <a:schemeClr val="tx1"/>
            </a:solidFill>
          </a:endParaRPr>
        </a:p>
      </dgm:t>
      <dgm:extLst>
        <a:ext uri="{E40237B7-FDA0-4F09-8148-C483321AD2D9}">
          <dgm14:cNvPr xmlns:dgm14="http://schemas.microsoft.com/office/drawing/2010/diagram" id="0" name="" descr="circles with the different roles:&#10;Data engineers&#10;Business or data analysts&#10;Data scientists&#10;Report creators&#10;Report consumers&#10;"/>
        </a:ext>
      </dgm:extLst>
    </dgm:pt>
    <dgm:pt modelId="{0BFB3D06-FB05-45A2-BAD3-D67F7305247B}" type="parTrans" cxnId="{A6AC0B8F-950B-44B5-A850-6AC95A6E8B1C}">
      <dgm:prSet/>
      <dgm:spPr/>
      <dgm:t>
        <a:bodyPr/>
        <a:lstStyle/>
        <a:p>
          <a:endParaRPr lang="en-US">
            <a:solidFill>
              <a:schemeClr val="tx1"/>
            </a:solidFill>
          </a:endParaRPr>
        </a:p>
      </dgm:t>
    </dgm:pt>
    <dgm:pt modelId="{0A7B288F-1197-46F7-9260-6B108C862501}" type="sibTrans" cxnId="{A6AC0B8F-950B-44B5-A850-6AC95A6E8B1C}">
      <dgm:prSet/>
      <dgm:spPr/>
      <dgm:t>
        <a:bodyPr/>
        <a:lstStyle/>
        <a:p>
          <a:endParaRPr lang="en-US">
            <a:solidFill>
              <a:schemeClr val="tx1"/>
            </a:solidFill>
          </a:endParaRPr>
        </a:p>
      </dgm:t>
    </dgm:pt>
    <dgm:pt modelId="{7E716BB7-38E0-4421-87F1-38B5EDBFCD73}" type="pres">
      <dgm:prSet presAssocID="{8538E34D-AD66-4A82-8DD4-E5802EC12017}" presName="Name0" presStyleCnt="0">
        <dgm:presLayoutVars>
          <dgm:chMax val="7"/>
          <dgm:dir/>
          <dgm:animOne val="branch"/>
        </dgm:presLayoutVars>
      </dgm:prSet>
      <dgm:spPr/>
    </dgm:pt>
    <dgm:pt modelId="{2496C276-BA7B-40E5-A3BF-E7173FF299C0}" type="pres">
      <dgm:prSet presAssocID="{302DF89D-D384-46EA-A2EF-0CBFBFAFA5F3}" presName="parTx1" presStyleLbl="node1" presStyleIdx="0" presStyleCnt="5"/>
      <dgm:spPr/>
    </dgm:pt>
    <dgm:pt modelId="{1F371B18-4CE4-42EE-95BF-0AB8FC3D0A1C}" type="pres">
      <dgm:prSet presAssocID="{97EA35C8-117F-4B0C-A587-1D95E0F80864}" presName="parTx2" presStyleLbl="node1" presStyleIdx="1" presStyleCnt="5"/>
      <dgm:spPr/>
    </dgm:pt>
    <dgm:pt modelId="{1CF18DE3-D24E-4628-B491-66B20CACAF84}" type="pres">
      <dgm:prSet presAssocID="{D37D5E33-66D9-4FC4-A7A5-18798877C970}" presName="parTx3" presStyleLbl="node1" presStyleIdx="2" presStyleCnt="5"/>
      <dgm:spPr/>
    </dgm:pt>
    <dgm:pt modelId="{2A0CAFAA-6964-4E68-AAED-635CF646898F}" type="pres">
      <dgm:prSet presAssocID="{92B9C8CF-18F1-4CED-87EE-E8E6885294D6}" presName="parTx4" presStyleLbl="node1" presStyleIdx="3" presStyleCnt="5"/>
      <dgm:spPr/>
    </dgm:pt>
    <dgm:pt modelId="{62BD5A1A-B67B-481F-94F6-1B55C5970AC5}" type="pres">
      <dgm:prSet presAssocID="{C17329F8-6CFF-4D91-BE3A-F3023C9A31F6}" presName="parTx5" presStyleLbl="node1" presStyleIdx="4" presStyleCnt="5"/>
      <dgm:spPr/>
    </dgm:pt>
  </dgm:ptLst>
  <dgm:cxnLst>
    <dgm:cxn modelId="{8DF79A04-92D2-4BAE-8148-11E5D0C62581}" srcId="{8538E34D-AD66-4A82-8DD4-E5802EC12017}" destId="{92B9C8CF-18F1-4CED-87EE-E8E6885294D6}" srcOrd="3" destOrd="0" parTransId="{69B03F5B-8D51-42CF-9BAE-57C794E1BACF}" sibTransId="{4462ED9F-7457-4147-A037-2FB3E356179D}"/>
    <dgm:cxn modelId="{8E3C9A05-3F16-4A3B-8C94-70FAAA4C9369}" type="presOf" srcId="{D37D5E33-66D9-4FC4-A7A5-18798877C970}" destId="{1CF18DE3-D24E-4628-B491-66B20CACAF84}" srcOrd="0" destOrd="0" presId="urn:microsoft.com/office/officeart/2009/3/layout/SubStepProcess"/>
    <dgm:cxn modelId="{81D36423-92C6-4F70-B25F-5F867948A75A}" type="presOf" srcId="{302DF89D-D384-46EA-A2EF-0CBFBFAFA5F3}" destId="{2496C276-BA7B-40E5-A3BF-E7173FF299C0}" srcOrd="0" destOrd="0" presId="urn:microsoft.com/office/officeart/2009/3/layout/SubStepProcess"/>
    <dgm:cxn modelId="{EA020B5B-D0C7-4530-A34D-479D3B1E5B63}" type="presOf" srcId="{97EA35C8-117F-4B0C-A587-1D95E0F80864}" destId="{1F371B18-4CE4-42EE-95BF-0AB8FC3D0A1C}" srcOrd="0" destOrd="0" presId="urn:microsoft.com/office/officeart/2009/3/layout/SubStepProcess"/>
    <dgm:cxn modelId="{2D1D7467-5353-4D2B-AFD1-3E3237596AC3}" type="presOf" srcId="{C17329F8-6CFF-4D91-BE3A-F3023C9A31F6}" destId="{62BD5A1A-B67B-481F-94F6-1B55C5970AC5}" srcOrd="0" destOrd="0" presId="urn:microsoft.com/office/officeart/2009/3/layout/SubStepProcess"/>
    <dgm:cxn modelId="{9B513C8B-3491-4A02-9BED-E93B57604169}" srcId="{8538E34D-AD66-4A82-8DD4-E5802EC12017}" destId="{302DF89D-D384-46EA-A2EF-0CBFBFAFA5F3}" srcOrd="0" destOrd="0" parTransId="{5F0361DA-4EDD-48CD-BB94-484E89D4E53A}" sibTransId="{CBC87EC4-28D2-4461-BFDF-AC6DAC0EB966}"/>
    <dgm:cxn modelId="{A6AC0B8F-950B-44B5-A850-6AC95A6E8B1C}" srcId="{8538E34D-AD66-4A82-8DD4-E5802EC12017}" destId="{C17329F8-6CFF-4D91-BE3A-F3023C9A31F6}" srcOrd="4" destOrd="0" parTransId="{0BFB3D06-FB05-45A2-BAD3-D67F7305247B}" sibTransId="{0A7B288F-1197-46F7-9260-6B108C862501}"/>
    <dgm:cxn modelId="{D3E7F2B7-CACA-42FB-B78F-409BACFEBB2B}" srcId="{8538E34D-AD66-4A82-8DD4-E5802EC12017}" destId="{97EA35C8-117F-4B0C-A587-1D95E0F80864}" srcOrd="1" destOrd="0" parTransId="{6A2DD416-4EC4-443B-8AB5-DDEDECAB1B93}" sibTransId="{1721780D-7595-4B11-B1A8-706446F649A9}"/>
    <dgm:cxn modelId="{CAAD0CC4-5C48-4785-84A6-033A286BBAFD}" type="presOf" srcId="{8538E34D-AD66-4A82-8DD4-E5802EC12017}" destId="{7E716BB7-38E0-4421-87F1-38B5EDBFCD73}" srcOrd="0" destOrd="0" presId="urn:microsoft.com/office/officeart/2009/3/layout/SubStepProcess"/>
    <dgm:cxn modelId="{CA0B1ADD-4816-422E-9A13-326F9F5AC41C}" type="presOf" srcId="{92B9C8CF-18F1-4CED-87EE-E8E6885294D6}" destId="{2A0CAFAA-6964-4E68-AAED-635CF646898F}" srcOrd="0" destOrd="0" presId="urn:microsoft.com/office/officeart/2009/3/layout/SubStepProcess"/>
    <dgm:cxn modelId="{45CEC0EC-B9BC-4216-9734-196C2BA000A3}" srcId="{8538E34D-AD66-4A82-8DD4-E5802EC12017}" destId="{D37D5E33-66D9-4FC4-A7A5-18798877C970}" srcOrd="2" destOrd="0" parTransId="{BF3913BF-3400-4ACA-83F6-873F79F100E4}" sibTransId="{5764E176-3CB2-4BF3-A2DB-A6438FCC565A}"/>
    <dgm:cxn modelId="{BD58A587-9616-4FB7-96EF-317ABF03DC4C}" type="presParOf" srcId="{7E716BB7-38E0-4421-87F1-38B5EDBFCD73}" destId="{2496C276-BA7B-40E5-A3BF-E7173FF299C0}" srcOrd="0" destOrd="0" presId="urn:microsoft.com/office/officeart/2009/3/layout/SubStepProcess"/>
    <dgm:cxn modelId="{CFB3978E-B3FC-48F6-9937-27D0470D7CAD}" type="presParOf" srcId="{7E716BB7-38E0-4421-87F1-38B5EDBFCD73}" destId="{1F371B18-4CE4-42EE-95BF-0AB8FC3D0A1C}" srcOrd="1" destOrd="0" presId="urn:microsoft.com/office/officeart/2009/3/layout/SubStepProcess"/>
    <dgm:cxn modelId="{1ED30B75-9C63-4471-8655-8E9EC6018259}" type="presParOf" srcId="{7E716BB7-38E0-4421-87F1-38B5EDBFCD73}" destId="{1CF18DE3-D24E-4628-B491-66B20CACAF84}" srcOrd="2" destOrd="0" presId="urn:microsoft.com/office/officeart/2009/3/layout/SubStepProcess"/>
    <dgm:cxn modelId="{90066414-55FF-47CE-A770-089D8CB8959A}" type="presParOf" srcId="{7E716BB7-38E0-4421-87F1-38B5EDBFCD73}" destId="{2A0CAFAA-6964-4E68-AAED-635CF646898F}" srcOrd="3" destOrd="0" presId="urn:microsoft.com/office/officeart/2009/3/layout/SubStepProcess"/>
    <dgm:cxn modelId="{F1AFA566-640E-4F27-8B95-509A0DDFB0B4}" type="presParOf" srcId="{7E716BB7-38E0-4421-87F1-38B5EDBFCD73}" destId="{62BD5A1A-B67B-481F-94F6-1B55C5970AC5}" srcOrd="4"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35581-ABAF-4D40-A3D6-F4E3635EFCB2}" type="doc">
      <dgm:prSet loTypeId="urn:microsoft.com/office/officeart/2011/layout/CircleProcess" loCatId="process" qsTypeId="urn:microsoft.com/office/officeart/2005/8/quickstyle/simple1" qsCatId="simple" csTypeId="urn:microsoft.com/office/officeart/2005/8/colors/colorful3" csCatId="colorful" phldr="1"/>
      <dgm:spPr/>
      <dgm:t>
        <a:bodyPr/>
        <a:lstStyle/>
        <a:p>
          <a:endParaRPr lang="en-US"/>
        </a:p>
      </dgm:t>
    </dgm:pt>
    <dgm:pt modelId="{C17BA7AD-6964-4540-8545-85351E27749E}">
      <dgm:prSet/>
      <dgm:spPr/>
      <dgm:t>
        <a:bodyPr/>
        <a:lstStyle/>
        <a:p>
          <a:r>
            <a:rPr lang="en-US" baseline="0" dirty="0"/>
            <a:t>Admin</a:t>
          </a:r>
          <a:endParaRPr lang="en-US" dirty="0"/>
        </a:p>
      </dgm:t>
      <dgm:extLst>
        <a:ext uri="{E40237B7-FDA0-4F09-8148-C483321AD2D9}">
          <dgm14:cNvPr xmlns:dgm14="http://schemas.microsoft.com/office/drawing/2010/diagram" id="0" name="" descr="4 circles showing the different workspace roles:&#10;Admin&#10;Member&#10;Contributor&#10;Viewer&#10;"/>
        </a:ext>
      </dgm:extLst>
    </dgm:pt>
    <dgm:pt modelId="{ADC24C7F-C9FB-40B1-87B4-7D11B52E80A4}" type="parTrans" cxnId="{9545225C-6B8D-4BFC-B446-6A3F6F779BA1}">
      <dgm:prSet/>
      <dgm:spPr/>
      <dgm:t>
        <a:bodyPr/>
        <a:lstStyle/>
        <a:p>
          <a:endParaRPr lang="en-US"/>
        </a:p>
      </dgm:t>
    </dgm:pt>
    <dgm:pt modelId="{81672224-F595-4228-B5FE-C890F8792FDF}" type="sibTrans" cxnId="{9545225C-6B8D-4BFC-B446-6A3F6F779BA1}">
      <dgm:prSet/>
      <dgm:spPr/>
      <dgm:t>
        <a:bodyPr/>
        <a:lstStyle/>
        <a:p>
          <a:endParaRPr lang="en-US"/>
        </a:p>
      </dgm:t>
    </dgm:pt>
    <dgm:pt modelId="{2FBCE176-9707-4592-9777-52969B07E5DB}">
      <dgm:prSet/>
      <dgm:spPr/>
      <dgm:t>
        <a:bodyPr/>
        <a:lstStyle/>
        <a:p>
          <a:r>
            <a:rPr lang="en-US" baseline="0" dirty="0"/>
            <a:t>Member</a:t>
          </a:r>
          <a:endParaRPr lang="en-US" dirty="0"/>
        </a:p>
      </dgm:t>
      <dgm:extLst>
        <a:ext uri="{E40237B7-FDA0-4F09-8148-C483321AD2D9}">
          <dgm14:cNvPr xmlns:dgm14="http://schemas.microsoft.com/office/drawing/2010/diagram" id="0" name="" descr="4 circles showing the different workspace roles:&#10;Admin&#10;Member&#10;Contributor&#10;Viewer&#10;"/>
        </a:ext>
      </dgm:extLst>
    </dgm:pt>
    <dgm:pt modelId="{90B04D3F-8C9C-459C-A9F4-B1855FD01B4F}" type="parTrans" cxnId="{83BA077E-EDB9-496E-84E4-CB05F132C548}">
      <dgm:prSet/>
      <dgm:spPr/>
      <dgm:t>
        <a:bodyPr/>
        <a:lstStyle/>
        <a:p>
          <a:endParaRPr lang="en-US"/>
        </a:p>
      </dgm:t>
    </dgm:pt>
    <dgm:pt modelId="{A8AC8046-A44F-42ED-8BE5-B15ACF21EF16}" type="sibTrans" cxnId="{83BA077E-EDB9-496E-84E4-CB05F132C548}">
      <dgm:prSet/>
      <dgm:spPr/>
      <dgm:t>
        <a:bodyPr/>
        <a:lstStyle/>
        <a:p>
          <a:endParaRPr lang="en-US"/>
        </a:p>
      </dgm:t>
    </dgm:pt>
    <dgm:pt modelId="{FE21761A-84EE-4AA2-A476-0DD84ACBFF53}">
      <dgm:prSet/>
      <dgm:spPr/>
      <dgm:t>
        <a:bodyPr/>
        <a:lstStyle/>
        <a:p>
          <a:r>
            <a:rPr lang="en-US" baseline="0" dirty="0"/>
            <a:t>Contributor</a:t>
          </a:r>
          <a:endParaRPr lang="en-US" dirty="0"/>
        </a:p>
      </dgm:t>
      <dgm:extLst>
        <a:ext uri="{E40237B7-FDA0-4F09-8148-C483321AD2D9}">
          <dgm14:cNvPr xmlns:dgm14="http://schemas.microsoft.com/office/drawing/2010/diagram" id="0" name="" descr="4 circles showing the different workspace roles:&#10;Admin&#10;Member&#10;Contributor&#10;Viewer&#10;"/>
        </a:ext>
      </dgm:extLst>
    </dgm:pt>
    <dgm:pt modelId="{A3420CC8-5224-4ADF-BB09-488E730DDA69}" type="parTrans" cxnId="{49A07019-977F-4962-A051-7E858C774C03}">
      <dgm:prSet/>
      <dgm:spPr/>
      <dgm:t>
        <a:bodyPr/>
        <a:lstStyle/>
        <a:p>
          <a:endParaRPr lang="en-US"/>
        </a:p>
      </dgm:t>
    </dgm:pt>
    <dgm:pt modelId="{2440A2B8-20EC-4A58-A29C-03A594454EA6}" type="sibTrans" cxnId="{49A07019-977F-4962-A051-7E858C774C03}">
      <dgm:prSet/>
      <dgm:spPr/>
      <dgm:t>
        <a:bodyPr/>
        <a:lstStyle/>
        <a:p>
          <a:endParaRPr lang="en-US"/>
        </a:p>
      </dgm:t>
    </dgm:pt>
    <dgm:pt modelId="{9C80EA2A-5693-415B-A4E0-DA7A0DCAC11F}">
      <dgm:prSet/>
      <dgm:spPr/>
      <dgm:t>
        <a:bodyPr/>
        <a:lstStyle/>
        <a:p>
          <a:r>
            <a:rPr lang="en-US" baseline="0" dirty="0"/>
            <a:t>Viewer</a:t>
          </a:r>
          <a:endParaRPr lang="en-US" dirty="0"/>
        </a:p>
      </dgm:t>
      <dgm:extLst>
        <a:ext uri="{E40237B7-FDA0-4F09-8148-C483321AD2D9}">
          <dgm14:cNvPr xmlns:dgm14="http://schemas.microsoft.com/office/drawing/2010/diagram" id="0" name="" descr="4 circles showing the different workspace roles:&#10;Admin&#10;Member&#10;Contributor&#10;Viewer&#10;"/>
        </a:ext>
      </dgm:extLst>
    </dgm:pt>
    <dgm:pt modelId="{A2DB5983-83A7-4827-8EA3-F72969E6351D}" type="parTrans" cxnId="{9C2FCC9F-98AD-4FDC-97D8-13065285B634}">
      <dgm:prSet/>
      <dgm:spPr/>
      <dgm:t>
        <a:bodyPr/>
        <a:lstStyle/>
        <a:p>
          <a:endParaRPr lang="en-US"/>
        </a:p>
      </dgm:t>
    </dgm:pt>
    <dgm:pt modelId="{EE701CC5-5AC9-4FE1-BB90-0B00F956115B}" type="sibTrans" cxnId="{9C2FCC9F-98AD-4FDC-97D8-13065285B634}">
      <dgm:prSet/>
      <dgm:spPr/>
      <dgm:t>
        <a:bodyPr/>
        <a:lstStyle/>
        <a:p>
          <a:endParaRPr lang="en-US"/>
        </a:p>
      </dgm:t>
    </dgm:pt>
    <dgm:pt modelId="{0203D075-2D7E-499E-A489-5D445D9912AF}" type="pres">
      <dgm:prSet presAssocID="{29935581-ABAF-4D40-A3D6-F4E3635EFCB2}" presName="Name0" presStyleCnt="0">
        <dgm:presLayoutVars>
          <dgm:chMax val="11"/>
          <dgm:chPref val="11"/>
          <dgm:dir/>
          <dgm:resizeHandles/>
        </dgm:presLayoutVars>
      </dgm:prSet>
      <dgm:spPr/>
    </dgm:pt>
    <dgm:pt modelId="{D1E0B589-49CE-4051-8384-46C27157B6C3}" type="pres">
      <dgm:prSet presAssocID="{9C80EA2A-5693-415B-A4E0-DA7A0DCAC11F}" presName="Accent4" presStyleCnt="0"/>
      <dgm:spPr/>
    </dgm:pt>
    <dgm:pt modelId="{925C4BBF-9E4A-407D-81AD-6B4516C174C8}" type="pres">
      <dgm:prSet presAssocID="{9C80EA2A-5693-415B-A4E0-DA7A0DCAC11F}" presName="Accent" presStyleLbl="node1" presStyleIdx="0" presStyleCnt="4"/>
      <dgm:spPr/>
    </dgm:pt>
    <dgm:pt modelId="{B729AAC4-0C14-4CE2-8D46-5D68903C7E0A}" type="pres">
      <dgm:prSet presAssocID="{9C80EA2A-5693-415B-A4E0-DA7A0DCAC11F}" presName="ParentBackground4" presStyleCnt="0"/>
      <dgm:spPr/>
    </dgm:pt>
    <dgm:pt modelId="{3F4C5FCD-A857-455A-A742-9C50E15C0623}" type="pres">
      <dgm:prSet presAssocID="{9C80EA2A-5693-415B-A4E0-DA7A0DCAC11F}" presName="ParentBackground" presStyleLbl="fgAcc1" presStyleIdx="0" presStyleCnt="4"/>
      <dgm:spPr/>
    </dgm:pt>
    <dgm:pt modelId="{D0AB0BE6-875A-4151-B89A-BDE63FA12152}" type="pres">
      <dgm:prSet presAssocID="{9C80EA2A-5693-415B-A4E0-DA7A0DCAC11F}" presName="Parent4" presStyleLbl="revTx" presStyleIdx="0" presStyleCnt="0">
        <dgm:presLayoutVars>
          <dgm:chMax val="1"/>
          <dgm:chPref val="1"/>
          <dgm:bulletEnabled val="1"/>
        </dgm:presLayoutVars>
      </dgm:prSet>
      <dgm:spPr/>
    </dgm:pt>
    <dgm:pt modelId="{3D6A3A63-5BD7-46FE-996C-E2701A519562}" type="pres">
      <dgm:prSet presAssocID="{FE21761A-84EE-4AA2-A476-0DD84ACBFF53}" presName="Accent3" presStyleCnt="0"/>
      <dgm:spPr/>
    </dgm:pt>
    <dgm:pt modelId="{17AD9ED5-8797-4942-BC33-F480137C1C80}" type="pres">
      <dgm:prSet presAssocID="{FE21761A-84EE-4AA2-A476-0DD84ACBFF53}" presName="Accent" presStyleLbl="node1" presStyleIdx="1" presStyleCnt="4"/>
      <dgm:spPr/>
    </dgm:pt>
    <dgm:pt modelId="{EF9C9A58-0976-4FCD-B4F5-EEE7F8042E77}" type="pres">
      <dgm:prSet presAssocID="{FE21761A-84EE-4AA2-A476-0DD84ACBFF53}" presName="ParentBackground3" presStyleCnt="0"/>
      <dgm:spPr/>
    </dgm:pt>
    <dgm:pt modelId="{91AEF89E-E7FA-4563-9143-73D5654A5742}" type="pres">
      <dgm:prSet presAssocID="{FE21761A-84EE-4AA2-A476-0DD84ACBFF53}" presName="ParentBackground" presStyleLbl="fgAcc1" presStyleIdx="1" presStyleCnt="4"/>
      <dgm:spPr/>
    </dgm:pt>
    <dgm:pt modelId="{17B191E8-F780-4E3D-B2CD-1D398BF9BBA6}" type="pres">
      <dgm:prSet presAssocID="{FE21761A-84EE-4AA2-A476-0DD84ACBFF53}" presName="Parent3" presStyleLbl="revTx" presStyleIdx="0" presStyleCnt="0">
        <dgm:presLayoutVars>
          <dgm:chMax val="1"/>
          <dgm:chPref val="1"/>
          <dgm:bulletEnabled val="1"/>
        </dgm:presLayoutVars>
      </dgm:prSet>
      <dgm:spPr/>
    </dgm:pt>
    <dgm:pt modelId="{CC5468EB-73DD-4E68-A872-0A8D7B227293}" type="pres">
      <dgm:prSet presAssocID="{2FBCE176-9707-4592-9777-52969B07E5DB}" presName="Accent2" presStyleCnt="0"/>
      <dgm:spPr/>
    </dgm:pt>
    <dgm:pt modelId="{869B37E0-E27C-4F17-85BF-985D542D273C}" type="pres">
      <dgm:prSet presAssocID="{2FBCE176-9707-4592-9777-52969B07E5DB}" presName="Accent" presStyleLbl="node1" presStyleIdx="2" presStyleCnt="4"/>
      <dgm:spPr/>
    </dgm:pt>
    <dgm:pt modelId="{D61A765B-A557-4071-9F7C-D09BD9DF47E6}" type="pres">
      <dgm:prSet presAssocID="{2FBCE176-9707-4592-9777-52969B07E5DB}" presName="ParentBackground2" presStyleCnt="0"/>
      <dgm:spPr/>
    </dgm:pt>
    <dgm:pt modelId="{6244E68F-CA99-48C6-B458-80E65BF941AD}" type="pres">
      <dgm:prSet presAssocID="{2FBCE176-9707-4592-9777-52969B07E5DB}" presName="ParentBackground" presStyleLbl="fgAcc1" presStyleIdx="2" presStyleCnt="4"/>
      <dgm:spPr/>
    </dgm:pt>
    <dgm:pt modelId="{37C25745-397D-4E23-8BA9-A063131BF5BA}" type="pres">
      <dgm:prSet presAssocID="{2FBCE176-9707-4592-9777-52969B07E5DB}" presName="Parent2" presStyleLbl="revTx" presStyleIdx="0" presStyleCnt="0">
        <dgm:presLayoutVars>
          <dgm:chMax val="1"/>
          <dgm:chPref val="1"/>
          <dgm:bulletEnabled val="1"/>
        </dgm:presLayoutVars>
      </dgm:prSet>
      <dgm:spPr/>
    </dgm:pt>
    <dgm:pt modelId="{8704CF32-CA4E-4154-A56C-F6B2219F98BC}" type="pres">
      <dgm:prSet presAssocID="{C17BA7AD-6964-4540-8545-85351E27749E}" presName="Accent1" presStyleCnt="0"/>
      <dgm:spPr/>
    </dgm:pt>
    <dgm:pt modelId="{330E73CD-80A5-400B-B45E-9A46D50FC8A9}" type="pres">
      <dgm:prSet presAssocID="{C17BA7AD-6964-4540-8545-85351E27749E}" presName="Accent" presStyleLbl="node1" presStyleIdx="3" presStyleCnt="4"/>
      <dgm:spPr/>
    </dgm:pt>
    <dgm:pt modelId="{6F7D9564-1E5E-4476-BC1B-089A1B0CFE8D}" type="pres">
      <dgm:prSet presAssocID="{C17BA7AD-6964-4540-8545-85351E27749E}" presName="ParentBackground1" presStyleCnt="0"/>
      <dgm:spPr/>
    </dgm:pt>
    <dgm:pt modelId="{CFEA3017-7BCD-4E71-AD77-433D57E11D54}" type="pres">
      <dgm:prSet presAssocID="{C17BA7AD-6964-4540-8545-85351E27749E}" presName="ParentBackground" presStyleLbl="fgAcc1" presStyleIdx="3" presStyleCnt="4"/>
      <dgm:spPr/>
    </dgm:pt>
    <dgm:pt modelId="{191957EE-A885-4DD9-ACB0-086CF27E2A5D}" type="pres">
      <dgm:prSet presAssocID="{C17BA7AD-6964-4540-8545-85351E27749E}" presName="Parent1" presStyleLbl="revTx" presStyleIdx="0" presStyleCnt="0">
        <dgm:presLayoutVars>
          <dgm:chMax val="1"/>
          <dgm:chPref val="1"/>
          <dgm:bulletEnabled val="1"/>
        </dgm:presLayoutVars>
      </dgm:prSet>
      <dgm:spPr/>
    </dgm:pt>
  </dgm:ptLst>
  <dgm:cxnLst>
    <dgm:cxn modelId="{49A07019-977F-4962-A051-7E858C774C03}" srcId="{29935581-ABAF-4D40-A3D6-F4E3635EFCB2}" destId="{FE21761A-84EE-4AA2-A476-0DD84ACBFF53}" srcOrd="2" destOrd="0" parTransId="{A3420CC8-5224-4ADF-BB09-488E730DDA69}" sibTransId="{2440A2B8-20EC-4A58-A29C-03A594454EA6}"/>
    <dgm:cxn modelId="{0855A733-11EF-4CBB-B0B5-77747FDB8260}" type="presOf" srcId="{C17BA7AD-6964-4540-8545-85351E27749E}" destId="{191957EE-A885-4DD9-ACB0-086CF27E2A5D}" srcOrd="1" destOrd="0" presId="urn:microsoft.com/office/officeart/2011/layout/CircleProcess"/>
    <dgm:cxn modelId="{8CAF883D-C077-4BC2-A9F0-E88AFFD4729F}" type="presOf" srcId="{9C80EA2A-5693-415B-A4E0-DA7A0DCAC11F}" destId="{3F4C5FCD-A857-455A-A742-9C50E15C0623}" srcOrd="0" destOrd="0" presId="urn:microsoft.com/office/officeart/2011/layout/CircleProcess"/>
    <dgm:cxn modelId="{9545225C-6B8D-4BFC-B446-6A3F6F779BA1}" srcId="{29935581-ABAF-4D40-A3D6-F4E3635EFCB2}" destId="{C17BA7AD-6964-4540-8545-85351E27749E}" srcOrd="0" destOrd="0" parTransId="{ADC24C7F-C9FB-40B1-87B4-7D11B52E80A4}" sibTransId="{81672224-F595-4228-B5FE-C890F8792FDF}"/>
    <dgm:cxn modelId="{71492E62-28D3-4C2A-B0F6-DE8536B146D9}" type="presOf" srcId="{9C80EA2A-5693-415B-A4E0-DA7A0DCAC11F}" destId="{D0AB0BE6-875A-4151-B89A-BDE63FA12152}" srcOrd="1" destOrd="0" presId="urn:microsoft.com/office/officeart/2011/layout/CircleProcess"/>
    <dgm:cxn modelId="{82B17477-7F0D-4E06-A2AC-6EDC616FF8B9}" type="presOf" srcId="{2FBCE176-9707-4592-9777-52969B07E5DB}" destId="{37C25745-397D-4E23-8BA9-A063131BF5BA}" srcOrd="1" destOrd="0" presId="urn:microsoft.com/office/officeart/2011/layout/CircleProcess"/>
    <dgm:cxn modelId="{83BA077E-EDB9-496E-84E4-CB05F132C548}" srcId="{29935581-ABAF-4D40-A3D6-F4E3635EFCB2}" destId="{2FBCE176-9707-4592-9777-52969B07E5DB}" srcOrd="1" destOrd="0" parTransId="{90B04D3F-8C9C-459C-A9F4-B1855FD01B4F}" sibTransId="{A8AC8046-A44F-42ED-8BE5-B15ACF21EF16}"/>
    <dgm:cxn modelId="{01F6E79B-6872-49A2-B066-6BD3E6528DA4}" type="presOf" srcId="{2FBCE176-9707-4592-9777-52969B07E5DB}" destId="{6244E68F-CA99-48C6-B458-80E65BF941AD}" srcOrd="0" destOrd="0" presId="urn:microsoft.com/office/officeart/2011/layout/CircleProcess"/>
    <dgm:cxn modelId="{9C2FCC9F-98AD-4FDC-97D8-13065285B634}" srcId="{29935581-ABAF-4D40-A3D6-F4E3635EFCB2}" destId="{9C80EA2A-5693-415B-A4E0-DA7A0DCAC11F}" srcOrd="3" destOrd="0" parTransId="{A2DB5983-83A7-4827-8EA3-F72969E6351D}" sibTransId="{EE701CC5-5AC9-4FE1-BB90-0B00F956115B}"/>
    <dgm:cxn modelId="{A1A561A9-7219-4061-A209-9F7C1CE83D0B}" type="presOf" srcId="{29935581-ABAF-4D40-A3D6-F4E3635EFCB2}" destId="{0203D075-2D7E-499E-A489-5D445D9912AF}" srcOrd="0" destOrd="0" presId="urn:microsoft.com/office/officeart/2011/layout/CircleProcess"/>
    <dgm:cxn modelId="{D62479E4-B397-4003-8CFC-CC7D44E7F5DE}" type="presOf" srcId="{FE21761A-84EE-4AA2-A476-0DD84ACBFF53}" destId="{17B191E8-F780-4E3D-B2CD-1D398BF9BBA6}" srcOrd="1" destOrd="0" presId="urn:microsoft.com/office/officeart/2011/layout/CircleProcess"/>
    <dgm:cxn modelId="{01AFD8E5-B212-4FA1-B47B-EBBFBA9E13A1}" type="presOf" srcId="{FE21761A-84EE-4AA2-A476-0DD84ACBFF53}" destId="{91AEF89E-E7FA-4563-9143-73D5654A5742}" srcOrd="0" destOrd="0" presId="urn:microsoft.com/office/officeart/2011/layout/CircleProcess"/>
    <dgm:cxn modelId="{041F96EA-5199-4E71-BB85-32325381E8DE}" type="presOf" srcId="{C17BA7AD-6964-4540-8545-85351E27749E}" destId="{CFEA3017-7BCD-4E71-AD77-433D57E11D54}" srcOrd="0" destOrd="0" presId="urn:microsoft.com/office/officeart/2011/layout/CircleProcess"/>
    <dgm:cxn modelId="{0501B958-F5B2-4B4B-9788-02E2830E3410}" type="presParOf" srcId="{0203D075-2D7E-499E-A489-5D445D9912AF}" destId="{D1E0B589-49CE-4051-8384-46C27157B6C3}" srcOrd="0" destOrd="0" presId="urn:microsoft.com/office/officeart/2011/layout/CircleProcess"/>
    <dgm:cxn modelId="{B68C4B12-CBD0-4EE2-BC7E-6C600D41497A}" type="presParOf" srcId="{D1E0B589-49CE-4051-8384-46C27157B6C3}" destId="{925C4BBF-9E4A-407D-81AD-6B4516C174C8}" srcOrd="0" destOrd="0" presId="urn:microsoft.com/office/officeart/2011/layout/CircleProcess"/>
    <dgm:cxn modelId="{9E335D75-4C94-4032-AA36-E378527AF160}" type="presParOf" srcId="{0203D075-2D7E-499E-A489-5D445D9912AF}" destId="{B729AAC4-0C14-4CE2-8D46-5D68903C7E0A}" srcOrd="1" destOrd="0" presId="urn:microsoft.com/office/officeart/2011/layout/CircleProcess"/>
    <dgm:cxn modelId="{DA7913A5-9FA3-473B-B5BD-806FA2905A14}" type="presParOf" srcId="{B729AAC4-0C14-4CE2-8D46-5D68903C7E0A}" destId="{3F4C5FCD-A857-455A-A742-9C50E15C0623}" srcOrd="0" destOrd="0" presId="urn:microsoft.com/office/officeart/2011/layout/CircleProcess"/>
    <dgm:cxn modelId="{9A8045CC-7F95-49EE-93E8-3F233F1D8DA9}" type="presParOf" srcId="{0203D075-2D7E-499E-A489-5D445D9912AF}" destId="{D0AB0BE6-875A-4151-B89A-BDE63FA12152}" srcOrd="2" destOrd="0" presId="urn:microsoft.com/office/officeart/2011/layout/CircleProcess"/>
    <dgm:cxn modelId="{A86B7530-AC01-4FE9-A4A7-27C4393BB59D}" type="presParOf" srcId="{0203D075-2D7E-499E-A489-5D445D9912AF}" destId="{3D6A3A63-5BD7-46FE-996C-E2701A519562}" srcOrd="3" destOrd="0" presId="urn:microsoft.com/office/officeart/2011/layout/CircleProcess"/>
    <dgm:cxn modelId="{9D458031-433E-4D97-BFE1-59E68B521DD7}" type="presParOf" srcId="{3D6A3A63-5BD7-46FE-996C-E2701A519562}" destId="{17AD9ED5-8797-4942-BC33-F480137C1C80}" srcOrd="0" destOrd="0" presId="urn:microsoft.com/office/officeart/2011/layout/CircleProcess"/>
    <dgm:cxn modelId="{21CAD61F-AE9A-4D45-BA2A-2D945C9767E9}" type="presParOf" srcId="{0203D075-2D7E-499E-A489-5D445D9912AF}" destId="{EF9C9A58-0976-4FCD-B4F5-EEE7F8042E77}" srcOrd="4" destOrd="0" presId="urn:microsoft.com/office/officeart/2011/layout/CircleProcess"/>
    <dgm:cxn modelId="{E1723A41-D80E-40D6-B9E3-A9BDB772D976}" type="presParOf" srcId="{EF9C9A58-0976-4FCD-B4F5-EEE7F8042E77}" destId="{91AEF89E-E7FA-4563-9143-73D5654A5742}" srcOrd="0" destOrd="0" presId="urn:microsoft.com/office/officeart/2011/layout/CircleProcess"/>
    <dgm:cxn modelId="{9FEB1832-5758-45EC-8C01-DCA3196D9D76}" type="presParOf" srcId="{0203D075-2D7E-499E-A489-5D445D9912AF}" destId="{17B191E8-F780-4E3D-B2CD-1D398BF9BBA6}" srcOrd="5" destOrd="0" presId="urn:microsoft.com/office/officeart/2011/layout/CircleProcess"/>
    <dgm:cxn modelId="{27E9E491-3864-45BF-8058-85ED506CCE06}" type="presParOf" srcId="{0203D075-2D7E-499E-A489-5D445D9912AF}" destId="{CC5468EB-73DD-4E68-A872-0A8D7B227293}" srcOrd="6" destOrd="0" presId="urn:microsoft.com/office/officeart/2011/layout/CircleProcess"/>
    <dgm:cxn modelId="{8500A7AA-67DF-4129-BC07-EFC3293F4340}" type="presParOf" srcId="{CC5468EB-73DD-4E68-A872-0A8D7B227293}" destId="{869B37E0-E27C-4F17-85BF-985D542D273C}" srcOrd="0" destOrd="0" presId="urn:microsoft.com/office/officeart/2011/layout/CircleProcess"/>
    <dgm:cxn modelId="{09321A6A-798A-45C3-9602-B94557B5DB4B}" type="presParOf" srcId="{0203D075-2D7E-499E-A489-5D445D9912AF}" destId="{D61A765B-A557-4071-9F7C-D09BD9DF47E6}" srcOrd="7" destOrd="0" presId="urn:microsoft.com/office/officeart/2011/layout/CircleProcess"/>
    <dgm:cxn modelId="{836C0D57-FFE4-458D-BE59-A4FA33885302}" type="presParOf" srcId="{D61A765B-A557-4071-9F7C-D09BD9DF47E6}" destId="{6244E68F-CA99-48C6-B458-80E65BF941AD}" srcOrd="0" destOrd="0" presId="urn:microsoft.com/office/officeart/2011/layout/CircleProcess"/>
    <dgm:cxn modelId="{A02D50EA-0229-444D-AB7D-3EF991733A23}" type="presParOf" srcId="{0203D075-2D7E-499E-A489-5D445D9912AF}" destId="{37C25745-397D-4E23-8BA9-A063131BF5BA}" srcOrd="8" destOrd="0" presId="urn:microsoft.com/office/officeart/2011/layout/CircleProcess"/>
    <dgm:cxn modelId="{5BAB8BCF-B70A-405C-A3E8-B1E07D8CE1DC}" type="presParOf" srcId="{0203D075-2D7E-499E-A489-5D445D9912AF}" destId="{8704CF32-CA4E-4154-A56C-F6B2219F98BC}" srcOrd="9" destOrd="0" presId="urn:microsoft.com/office/officeart/2011/layout/CircleProcess"/>
    <dgm:cxn modelId="{D775D28E-DDA7-413D-B6A9-0D32E4ADDA81}" type="presParOf" srcId="{8704CF32-CA4E-4154-A56C-F6B2219F98BC}" destId="{330E73CD-80A5-400B-B45E-9A46D50FC8A9}" srcOrd="0" destOrd="0" presId="urn:microsoft.com/office/officeart/2011/layout/CircleProcess"/>
    <dgm:cxn modelId="{385BD107-C147-4D34-A38B-BBEAA8D1E5BF}" type="presParOf" srcId="{0203D075-2D7E-499E-A489-5D445D9912AF}" destId="{6F7D9564-1E5E-4476-BC1B-089A1B0CFE8D}" srcOrd="10" destOrd="0" presId="urn:microsoft.com/office/officeart/2011/layout/CircleProcess"/>
    <dgm:cxn modelId="{12E34804-79A9-463F-8D69-BD6E682C0C7F}" type="presParOf" srcId="{6F7D9564-1E5E-4476-BC1B-089A1B0CFE8D}" destId="{CFEA3017-7BCD-4E71-AD77-433D57E11D54}" srcOrd="0" destOrd="0" presId="urn:microsoft.com/office/officeart/2011/layout/CircleProcess"/>
    <dgm:cxn modelId="{E6B17465-2932-4D58-B90C-E4613F461310}" type="presParOf" srcId="{0203D075-2D7E-499E-A489-5D445D9912AF}" destId="{191957EE-A885-4DD9-ACB0-086CF27E2A5D}"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ECC693-EDBB-4534-BE3C-CC6E1937C684}"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92AAC302-2058-48BF-B830-1DB67BB40F3B}">
      <dgm:prSet/>
      <dgm:spPr>
        <a:ln>
          <a:noFill/>
        </a:ln>
      </dgm:spPr>
      <dgm:t>
        <a:bodyPr/>
        <a:lstStyle/>
        <a:p>
          <a:r>
            <a:rPr lang="en-US" dirty="0"/>
            <a:t>Security and access control</a:t>
          </a:r>
        </a:p>
      </dgm:t>
    </dgm:pt>
    <dgm:pt modelId="{29C01E68-6BB7-4F3E-B321-E0F5C60B6EB2}" type="parTrans" cxnId="{F28F2576-137B-40F3-9D6A-270392D111BC}">
      <dgm:prSet/>
      <dgm:spPr/>
      <dgm:t>
        <a:bodyPr/>
        <a:lstStyle/>
        <a:p>
          <a:endParaRPr lang="en-US"/>
        </a:p>
      </dgm:t>
    </dgm:pt>
    <dgm:pt modelId="{D510C5EC-BEEE-4977-905B-BB499645EF25}" type="sibTrans" cxnId="{F28F2576-137B-40F3-9D6A-270392D111BC}">
      <dgm:prSet/>
      <dgm:spPr/>
      <dgm:t>
        <a:bodyPr/>
        <a:lstStyle/>
        <a:p>
          <a:endParaRPr lang="en-US"/>
        </a:p>
      </dgm:t>
    </dgm:pt>
    <dgm:pt modelId="{BF18CFAC-9D73-40DB-B931-693B72BF34DC}">
      <dgm:prSet/>
      <dgm:spPr>
        <a:ln>
          <a:noFill/>
        </a:ln>
      </dgm:spPr>
      <dgm:t>
        <a:bodyPr/>
        <a:lstStyle/>
        <a:p>
          <a:r>
            <a:rPr lang="en-US" dirty="0"/>
            <a:t>Data governance</a:t>
          </a:r>
        </a:p>
      </dgm:t>
    </dgm:pt>
    <dgm:pt modelId="{A5D11729-579E-4D07-BF44-8FBB61446326}" type="parTrans" cxnId="{07391CD1-DD8E-41C1-B25B-718820765BF3}">
      <dgm:prSet/>
      <dgm:spPr/>
      <dgm:t>
        <a:bodyPr/>
        <a:lstStyle/>
        <a:p>
          <a:endParaRPr lang="en-US"/>
        </a:p>
      </dgm:t>
    </dgm:pt>
    <dgm:pt modelId="{F5D99CB7-582C-4A67-97A0-404A085468A3}" type="sibTrans" cxnId="{07391CD1-DD8E-41C1-B25B-718820765BF3}">
      <dgm:prSet/>
      <dgm:spPr/>
      <dgm:t>
        <a:bodyPr/>
        <a:lstStyle/>
        <a:p>
          <a:endParaRPr lang="en-US"/>
        </a:p>
      </dgm:t>
    </dgm:pt>
    <dgm:pt modelId="{6BFCF2EF-FA79-4E4B-B017-2A012145268E}">
      <dgm:prSet/>
      <dgm:spPr>
        <a:ln>
          <a:noFill/>
        </a:ln>
      </dgm:spPr>
      <dgm:t>
        <a:bodyPr/>
        <a:lstStyle/>
        <a:p>
          <a:r>
            <a:rPr lang="en-US" dirty="0"/>
            <a:t>Customization and configuration</a:t>
          </a:r>
        </a:p>
      </dgm:t>
    </dgm:pt>
    <dgm:pt modelId="{A241BDEB-7E89-4F15-8E0F-171BFE9D4B04}" type="parTrans" cxnId="{719261C6-FD99-4545-963D-BD00DDFCD2DA}">
      <dgm:prSet/>
      <dgm:spPr/>
      <dgm:t>
        <a:bodyPr/>
        <a:lstStyle/>
        <a:p>
          <a:endParaRPr lang="en-US"/>
        </a:p>
      </dgm:t>
    </dgm:pt>
    <dgm:pt modelId="{E297F4A8-43E8-452F-87EE-55A72C279226}" type="sibTrans" cxnId="{719261C6-FD99-4545-963D-BD00DDFCD2DA}">
      <dgm:prSet/>
      <dgm:spPr/>
      <dgm:t>
        <a:bodyPr/>
        <a:lstStyle/>
        <a:p>
          <a:endParaRPr lang="en-US"/>
        </a:p>
      </dgm:t>
    </dgm:pt>
    <dgm:pt modelId="{2C8C82D4-5C5D-4926-ACFA-2D0C202120D7}">
      <dgm:prSet/>
      <dgm:spPr>
        <a:ln>
          <a:noFill/>
        </a:ln>
      </dgm:spPr>
      <dgm:t>
        <a:bodyPr/>
        <a:lstStyle/>
        <a:p>
          <a:r>
            <a:rPr lang="en-US" dirty="0"/>
            <a:t>Monitoring and optimization</a:t>
          </a:r>
        </a:p>
      </dgm:t>
    </dgm:pt>
    <dgm:pt modelId="{C8BD66D2-FE86-41AD-A3E0-B5C6BC23680A}" type="parTrans" cxnId="{C71DEBA4-4D3A-46E7-9B93-F8E7951D9B3F}">
      <dgm:prSet/>
      <dgm:spPr/>
      <dgm:t>
        <a:bodyPr/>
        <a:lstStyle/>
        <a:p>
          <a:endParaRPr lang="en-US"/>
        </a:p>
      </dgm:t>
    </dgm:pt>
    <dgm:pt modelId="{D66EAD61-5FDF-4720-BC0D-2D00EDEFF090}" type="sibTrans" cxnId="{C71DEBA4-4D3A-46E7-9B93-F8E7951D9B3F}">
      <dgm:prSet/>
      <dgm:spPr/>
      <dgm:t>
        <a:bodyPr/>
        <a:lstStyle/>
        <a:p>
          <a:endParaRPr lang="en-US"/>
        </a:p>
      </dgm:t>
    </dgm:pt>
    <dgm:pt modelId="{317D9BC2-B8DD-4B94-9A50-F574E767FF6D}" type="pres">
      <dgm:prSet presAssocID="{B1ECC693-EDBB-4534-BE3C-CC6E1937C684}" presName="Name0" presStyleCnt="0">
        <dgm:presLayoutVars>
          <dgm:dir/>
          <dgm:resizeHandles val="exact"/>
        </dgm:presLayoutVars>
      </dgm:prSet>
      <dgm:spPr/>
    </dgm:pt>
    <dgm:pt modelId="{43BFA7A8-B2D7-415C-B83D-B2BCAE5B3ECA}" type="pres">
      <dgm:prSet presAssocID="{92AAC302-2058-48BF-B830-1DB67BB40F3B}" presName="composite" presStyleCnt="0"/>
      <dgm:spPr/>
    </dgm:pt>
    <dgm:pt modelId="{FBE24027-09EB-458F-896B-D5976CE358A7}" type="pres">
      <dgm:prSet presAssocID="{92AAC302-2058-48BF-B830-1DB67BB40F3B}" presName="rect1" presStyleLbl="trAlignAcc1" presStyleIdx="0" presStyleCnt="4">
        <dgm:presLayoutVars>
          <dgm:bulletEnabled val="1"/>
        </dgm:presLayoutVars>
      </dgm:prSet>
      <dgm:spPr/>
    </dgm:pt>
    <dgm:pt modelId="{0156775D-DA8F-4BB0-9CFE-F282F37933CB}" type="pres">
      <dgm:prSet presAssocID="{92AAC302-2058-48BF-B830-1DB67BB40F3B}" presName="rect2" presStyleLbl="fgImgPlace1" presStyleIdx="0" presStyleCnt="4" custScaleX="51412" custScaleY="47381"/>
      <dgm:spPr>
        <a:blipFill dpi="0" rotWithShape="1">
          <a:blip xmlns:r="http://schemas.openxmlformats.org/officeDocument/2006/relationships" r:embed="rId1"/>
          <a:srcRect/>
          <a:stretch>
            <a:fillRect l="-5832" t="10851" r="-8338" b="13036"/>
          </a:stretch>
        </a:blipFill>
        <a:ln>
          <a:noFill/>
        </a:ln>
      </dgm:spPr>
      <dgm:extLst>
        <a:ext uri="{E40237B7-FDA0-4F09-8148-C483321AD2D9}">
          <dgm14:cNvPr xmlns:dgm14="http://schemas.microsoft.com/office/drawing/2010/diagram" id="0" name="" descr="Shield Tick outline"/>
        </a:ext>
      </dgm:extLst>
    </dgm:pt>
    <dgm:pt modelId="{F302EDCE-12AE-4A93-B58F-B2F62426FD77}" type="pres">
      <dgm:prSet presAssocID="{D510C5EC-BEEE-4977-905B-BB499645EF25}" presName="sibTrans" presStyleCnt="0"/>
      <dgm:spPr/>
    </dgm:pt>
    <dgm:pt modelId="{714B0722-5969-4560-878E-70B7314B9012}" type="pres">
      <dgm:prSet presAssocID="{BF18CFAC-9D73-40DB-B931-693B72BF34DC}" presName="composite" presStyleCnt="0"/>
      <dgm:spPr/>
    </dgm:pt>
    <dgm:pt modelId="{89A2CF3B-FA21-4BBB-92F8-1F5B78FDC01E}" type="pres">
      <dgm:prSet presAssocID="{BF18CFAC-9D73-40DB-B931-693B72BF34DC}" presName="rect1" presStyleLbl="trAlignAcc1" presStyleIdx="1" presStyleCnt="4">
        <dgm:presLayoutVars>
          <dgm:bulletEnabled val="1"/>
        </dgm:presLayoutVars>
      </dgm:prSet>
      <dgm:spPr/>
    </dgm:pt>
    <dgm:pt modelId="{99BB655D-03F0-4C6A-9C7C-5031B76AF7E3}" type="pres">
      <dgm:prSet presAssocID="{BF18CFAC-9D73-40DB-B931-693B72BF34DC}" presName="rect2" presStyleLbl="fgImgPlace1" presStyleIdx="1" presStyleCnt="4" custScaleX="54045" custScaleY="56874" custLinFactNeighborX="1356" custLinFactNeighborY="9148"/>
      <dgm:spPr>
        <a:blipFill dpi="0" rotWithShape="1">
          <a:blip xmlns:r="http://schemas.openxmlformats.org/officeDocument/2006/relationships" r:embed="rId2"/>
          <a:srcRect/>
          <a:stretch>
            <a:fillRect l="-4388" t="11052" r="-7877" b="14105"/>
          </a:stretch>
        </a:blipFill>
        <a:ln>
          <a:noFill/>
        </a:ln>
      </dgm:spPr>
      <dgm:extLst>
        <a:ext uri="{E40237B7-FDA0-4F09-8148-C483321AD2D9}">
          <dgm14:cNvPr xmlns:dgm14="http://schemas.microsoft.com/office/drawing/2010/diagram" id="0" name="" descr="World with solid fill"/>
        </a:ext>
      </dgm:extLst>
    </dgm:pt>
    <dgm:pt modelId="{DFD09C3C-D216-499C-B633-E825B72C3DCC}" type="pres">
      <dgm:prSet presAssocID="{F5D99CB7-582C-4A67-97A0-404A085468A3}" presName="sibTrans" presStyleCnt="0"/>
      <dgm:spPr/>
    </dgm:pt>
    <dgm:pt modelId="{1972AADE-2C82-4616-8BCC-4FF2D684D5C9}" type="pres">
      <dgm:prSet presAssocID="{6BFCF2EF-FA79-4E4B-B017-2A012145268E}" presName="composite" presStyleCnt="0"/>
      <dgm:spPr/>
    </dgm:pt>
    <dgm:pt modelId="{DF7A4045-A296-4747-935D-332EF387D356}" type="pres">
      <dgm:prSet presAssocID="{6BFCF2EF-FA79-4E4B-B017-2A012145268E}" presName="rect1" presStyleLbl="trAlignAcc1" presStyleIdx="2" presStyleCnt="4">
        <dgm:presLayoutVars>
          <dgm:bulletEnabled val="1"/>
        </dgm:presLayoutVars>
      </dgm:prSet>
      <dgm:spPr/>
    </dgm:pt>
    <dgm:pt modelId="{26772BDE-4051-40F3-B532-0D9A37E7332C}" type="pres">
      <dgm:prSet presAssocID="{6BFCF2EF-FA79-4E4B-B017-2A012145268E}" presName="rect2" presStyleLbl="fgImgPlace1" presStyleIdx="2" presStyleCnt="4" custScaleX="57113" custScaleY="56940" custLinFactNeighborX="2213" custLinFactNeighborY="1435"/>
      <dgm:spPr>
        <a:blipFill>
          <a:blip xmlns:r="http://schemas.openxmlformats.org/officeDocument/2006/relationships" r:embed="rId3"/>
          <a:srcRect/>
          <a:stretch>
            <a:fillRect l="-25000" r="-25000"/>
          </a:stretch>
        </a:blipFill>
        <a:ln>
          <a:noFill/>
        </a:ln>
      </dgm:spPr>
      <dgm:extLst>
        <a:ext uri="{E40237B7-FDA0-4F09-8148-C483321AD2D9}">
          <dgm14:cNvPr xmlns:dgm14="http://schemas.microsoft.com/office/drawing/2010/diagram" id="0" name="" descr="Gears with solid fill"/>
        </a:ext>
      </dgm:extLst>
    </dgm:pt>
    <dgm:pt modelId="{78414142-FCCC-4A90-8AFA-5C822D71567B}" type="pres">
      <dgm:prSet presAssocID="{E297F4A8-43E8-452F-87EE-55A72C279226}" presName="sibTrans" presStyleCnt="0"/>
      <dgm:spPr/>
    </dgm:pt>
    <dgm:pt modelId="{4DE5B246-DAE0-4DF2-97F0-52BD50BD2B0D}" type="pres">
      <dgm:prSet presAssocID="{2C8C82D4-5C5D-4926-ACFA-2D0C202120D7}" presName="composite" presStyleCnt="0"/>
      <dgm:spPr/>
    </dgm:pt>
    <dgm:pt modelId="{79888EA3-8913-4D51-A782-6171343026B9}" type="pres">
      <dgm:prSet presAssocID="{2C8C82D4-5C5D-4926-ACFA-2D0C202120D7}" presName="rect1" presStyleLbl="trAlignAcc1" presStyleIdx="3" presStyleCnt="4">
        <dgm:presLayoutVars>
          <dgm:bulletEnabled val="1"/>
        </dgm:presLayoutVars>
      </dgm:prSet>
      <dgm:spPr/>
    </dgm:pt>
    <dgm:pt modelId="{69319D5D-2047-45F4-B65F-77C7268A093B}" type="pres">
      <dgm:prSet presAssocID="{2C8C82D4-5C5D-4926-ACFA-2D0C202120D7}" presName="rect2" presStyleLbl="fgImgPlace1" presStyleIdx="3" presStyleCnt="4" custScaleX="57451" custScaleY="51855" custLinFactNeighborX="4775" custLinFactNeighborY="545"/>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2537" t="3644" r="-16051" b="10631"/>
          </a:stretch>
        </a:blipFill>
        <a:ln>
          <a:noFill/>
        </a:ln>
      </dgm:spPr>
      <dgm:extLst>
        <a:ext uri="{E40237B7-FDA0-4F09-8148-C483321AD2D9}">
          <dgm14:cNvPr xmlns:dgm14="http://schemas.microsoft.com/office/drawing/2010/diagram" id="0" name="" descr="Heart with pulse with solid fill"/>
        </a:ext>
      </dgm:extLst>
    </dgm:pt>
  </dgm:ptLst>
  <dgm:cxnLst>
    <dgm:cxn modelId="{7D44A963-5C0A-426D-A103-BF53C5AD7660}" type="presOf" srcId="{B1ECC693-EDBB-4534-BE3C-CC6E1937C684}" destId="{317D9BC2-B8DD-4B94-9A50-F574E767FF6D}" srcOrd="0" destOrd="0" presId="urn:microsoft.com/office/officeart/2008/layout/PictureStrips"/>
    <dgm:cxn modelId="{F28F2576-137B-40F3-9D6A-270392D111BC}" srcId="{B1ECC693-EDBB-4534-BE3C-CC6E1937C684}" destId="{92AAC302-2058-48BF-B830-1DB67BB40F3B}" srcOrd="0" destOrd="0" parTransId="{29C01E68-6BB7-4F3E-B321-E0F5C60B6EB2}" sibTransId="{D510C5EC-BEEE-4977-905B-BB499645EF25}"/>
    <dgm:cxn modelId="{C71DEBA4-4D3A-46E7-9B93-F8E7951D9B3F}" srcId="{B1ECC693-EDBB-4534-BE3C-CC6E1937C684}" destId="{2C8C82D4-5C5D-4926-ACFA-2D0C202120D7}" srcOrd="3" destOrd="0" parTransId="{C8BD66D2-FE86-41AD-A3E0-B5C6BC23680A}" sibTransId="{D66EAD61-5FDF-4720-BC0D-2D00EDEFF090}"/>
    <dgm:cxn modelId="{E2CE70BE-074C-48F6-B425-27773E332268}" type="presOf" srcId="{92AAC302-2058-48BF-B830-1DB67BB40F3B}" destId="{FBE24027-09EB-458F-896B-D5976CE358A7}" srcOrd="0" destOrd="0" presId="urn:microsoft.com/office/officeart/2008/layout/PictureStrips"/>
    <dgm:cxn modelId="{B99B22C2-30FE-4CD5-84D3-3983595837C7}" type="presOf" srcId="{2C8C82D4-5C5D-4926-ACFA-2D0C202120D7}" destId="{79888EA3-8913-4D51-A782-6171343026B9}" srcOrd="0" destOrd="0" presId="urn:microsoft.com/office/officeart/2008/layout/PictureStrips"/>
    <dgm:cxn modelId="{719261C6-FD99-4545-963D-BD00DDFCD2DA}" srcId="{B1ECC693-EDBB-4534-BE3C-CC6E1937C684}" destId="{6BFCF2EF-FA79-4E4B-B017-2A012145268E}" srcOrd="2" destOrd="0" parTransId="{A241BDEB-7E89-4F15-8E0F-171BFE9D4B04}" sibTransId="{E297F4A8-43E8-452F-87EE-55A72C279226}"/>
    <dgm:cxn modelId="{07391CD1-DD8E-41C1-B25B-718820765BF3}" srcId="{B1ECC693-EDBB-4534-BE3C-CC6E1937C684}" destId="{BF18CFAC-9D73-40DB-B931-693B72BF34DC}" srcOrd="1" destOrd="0" parTransId="{A5D11729-579E-4D07-BF44-8FBB61446326}" sibTransId="{F5D99CB7-582C-4A67-97A0-404A085468A3}"/>
    <dgm:cxn modelId="{CD89BBF4-3A69-4B92-8EA6-FB2919D9CEBD}" type="presOf" srcId="{BF18CFAC-9D73-40DB-B931-693B72BF34DC}" destId="{89A2CF3B-FA21-4BBB-92F8-1F5B78FDC01E}" srcOrd="0" destOrd="0" presId="urn:microsoft.com/office/officeart/2008/layout/PictureStrips"/>
    <dgm:cxn modelId="{D56BFDF4-9083-4FB0-8C5B-40C1A77662DD}" type="presOf" srcId="{6BFCF2EF-FA79-4E4B-B017-2A012145268E}" destId="{DF7A4045-A296-4747-935D-332EF387D356}" srcOrd="0" destOrd="0" presId="urn:microsoft.com/office/officeart/2008/layout/PictureStrips"/>
    <dgm:cxn modelId="{B460BF4F-2E5A-418F-90A4-241BD25AB003}" type="presParOf" srcId="{317D9BC2-B8DD-4B94-9A50-F574E767FF6D}" destId="{43BFA7A8-B2D7-415C-B83D-B2BCAE5B3ECA}" srcOrd="0" destOrd="0" presId="urn:microsoft.com/office/officeart/2008/layout/PictureStrips"/>
    <dgm:cxn modelId="{CE8C2012-2F9F-4199-9E45-1370DDE1D2E9}" type="presParOf" srcId="{43BFA7A8-B2D7-415C-B83D-B2BCAE5B3ECA}" destId="{FBE24027-09EB-458F-896B-D5976CE358A7}" srcOrd="0" destOrd="0" presId="urn:microsoft.com/office/officeart/2008/layout/PictureStrips"/>
    <dgm:cxn modelId="{BE73956C-E52B-43DF-8D64-6DF6A7BA7ABA}" type="presParOf" srcId="{43BFA7A8-B2D7-415C-B83D-B2BCAE5B3ECA}" destId="{0156775D-DA8F-4BB0-9CFE-F282F37933CB}" srcOrd="1" destOrd="0" presId="urn:microsoft.com/office/officeart/2008/layout/PictureStrips"/>
    <dgm:cxn modelId="{B6DCC47F-E609-4F6F-B704-40EB22AE1E83}" type="presParOf" srcId="{317D9BC2-B8DD-4B94-9A50-F574E767FF6D}" destId="{F302EDCE-12AE-4A93-B58F-B2F62426FD77}" srcOrd="1" destOrd="0" presId="urn:microsoft.com/office/officeart/2008/layout/PictureStrips"/>
    <dgm:cxn modelId="{1DC6C30F-5B95-40E6-8710-7281CEDBC4A3}" type="presParOf" srcId="{317D9BC2-B8DD-4B94-9A50-F574E767FF6D}" destId="{714B0722-5969-4560-878E-70B7314B9012}" srcOrd="2" destOrd="0" presId="urn:microsoft.com/office/officeart/2008/layout/PictureStrips"/>
    <dgm:cxn modelId="{E1499804-8EF9-451C-9D2F-8C963F488420}" type="presParOf" srcId="{714B0722-5969-4560-878E-70B7314B9012}" destId="{89A2CF3B-FA21-4BBB-92F8-1F5B78FDC01E}" srcOrd="0" destOrd="0" presId="urn:microsoft.com/office/officeart/2008/layout/PictureStrips"/>
    <dgm:cxn modelId="{D4CAB5B8-522C-478D-91D3-3DC6F54901B6}" type="presParOf" srcId="{714B0722-5969-4560-878E-70B7314B9012}" destId="{99BB655D-03F0-4C6A-9C7C-5031B76AF7E3}" srcOrd="1" destOrd="0" presId="urn:microsoft.com/office/officeart/2008/layout/PictureStrips"/>
    <dgm:cxn modelId="{F265508D-E840-4C11-8EC8-0819ED9C679A}" type="presParOf" srcId="{317D9BC2-B8DD-4B94-9A50-F574E767FF6D}" destId="{DFD09C3C-D216-499C-B633-E825B72C3DCC}" srcOrd="3" destOrd="0" presId="urn:microsoft.com/office/officeart/2008/layout/PictureStrips"/>
    <dgm:cxn modelId="{ABE788BC-4B42-475D-817F-86111AC3E355}" type="presParOf" srcId="{317D9BC2-B8DD-4B94-9A50-F574E767FF6D}" destId="{1972AADE-2C82-4616-8BCC-4FF2D684D5C9}" srcOrd="4" destOrd="0" presId="urn:microsoft.com/office/officeart/2008/layout/PictureStrips"/>
    <dgm:cxn modelId="{5B05F072-C217-415F-AAA0-A2CDA61699CC}" type="presParOf" srcId="{1972AADE-2C82-4616-8BCC-4FF2D684D5C9}" destId="{DF7A4045-A296-4747-935D-332EF387D356}" srcOrd="0" destOrd="0" presId="urn:microsoft.com/office/officeart/2008/layout/PictureStrips"/>
    <dgm:cxn modelId="{CCFA0B54-5C2C-4D48-B118-06D43F6602A0}" type="presParOf" srcId="{1972AADE-2C82-4616-8BCC-4FF2D684D5C9}" destId="{26772BDE-4051-40F3-B532-0D9A37E7332C}" srcOrd="1" destOrd="0" presId="urn:microsoft.com/office/officeart/2008/layout/PictureStrips"/>
    <dgm:cxn modelId="{4E83D648-4297-4A11-848F-F408D9D0C236}" type="presParOf" srcId="{317D9BC2-B8DD-4B94-9A50-F574E767FF6D}" destId="{78414142-FCCC-4A90-8AFA-5C822D71567B}" srcOrd="5" destOrd="0" presId="urn:microsoft.com/office/officeart/2008/layout/PictureStrips"/>
    <dgm:cxn modelId="{FD7B67B7-77EC-40DB-9D0A-1E42C7A8666E}" type="presParOf" srcId="{317D9BC2-B8DD-4B94-9A50-F574E767FF6D}" destId="{4DE5B246-DAE0-4DF2-97F0-52BD50BD2B0D}" srcOrd="6" destOrd="0" presId="urn:microsoft.com/office/officeart/2008/layout/PictureStrips"/>
    <dgm:cxn modelId="{796289AD-714B-40CB-9758-DF5A07AF27E9}" type="presParOf" srcId="{4DE5B246-DAE0-4DF2-97F0-52BD50BD2B0D}" destId="{79888EA3-8913-4D51-A782-6171343026B9}" srcOrd="0" destOrd="0" presId="urn:microsoft.com/office/officeart/2008/layout/PictureStrips"/>
    <dgm:cxn modelId="{BCC8B554-0F69-406C-80F5-CDC2595D05FC}" type="presParOf" srcId="{4DE5B246-DAE0-4DF2-97F0-52BD50BD2B0D}" destId="{69319D5D-2047-45F4-B65F-77C7268A093B}"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D0929E-99C1-4302-9567-4DE1B2FF5955}"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3F9D9737-59FC-4A11-B720-6BDD70111EB9}">
      <dgm:prSet custT="1"/>
      <dgm:spPr/>
      <dgm:t>
        <a:bodyPr/>
        <a:lstStyle/>
        <a:p>
          <a:pPr>
            <a:lnSpc>
              <a:spcPct val="100000"/>
            </a:lnSpc>
            <a:defRPr cap="all"/>
          </a:pPr>
          <a:r>
            <a:rPr lang="en-US" sz="2000" cap="none" dirty="0"/>
            <a:t>Fabric admin portal</a:t>
          </a:r>
        </a:p>
      </dgm:t>
      <dgm:extLst>
        <a:ext uri="{E40237B7-FDA0-4F09-8148-C483321AD2D9}">
          <dgm14:cNvPr xmlns:dgm14="http://schemas.microsoft.com/office/drawing/2010/diagram" id="0" name="" descr="List of admin tools including Fabric admin portal, PowerShell cmdlets, Admin APIs and SDKs, Admin monitoring workspace, and the Fabric capacity monitoring app.&#10;"/>
        </a:ext>
      </dgm:extLst>
    </dgm:pt>
    <dgm:pt modelId="{6EC0C01A-B091-45BB-8777-6DEE0CC1915F}" type="parTrans" cxnId="{96A2DC46-DF9E-468D-BEDE-54E01BCD8FA5}">
      <dgm:prSet/>
      <dgm:spPr/>
      <dgm:t>
        <a:bodyPr/>
        <a:lstStyle/>
        <a:p>
          <a:endParaRPr lang="en-US"/>
        </a:p>
      </dgm:t>
    </dgm:pt>
    <dgm:pt modelId="{934CADDA-2599-4A19-981C-2B2E33D05EE2}" type="sibTrans" cxnId="{96A2DC46-DF9E-468D-BEDE-54E01BCD8FA5}">
      <dgm:prSet/>
      <dgm:spPr/>
      <dgm:t>
        <a:bodyPr/>
        <a:lstStyle/>
        <a:p>
          <a:endParaRPr lang="en-US"/>
        </a:p>
      </dgm:t>
    </dgm:pt>
    <dgm:pt modelId="{A820DB62-12D2-449D-9AE9-2DA998F3528C}">
      <dgm:prSet custT="1"/>
      <dgm:spPr/>
      <dgm:t>
        <a:bodyPr/>
        <a:lstStyle/>
        <a:p>
          <a:pPr>
            <a:lnSpc>
              <a:spcPct val="100000"/>
            </a:lnSpc>
            <a:defRPr cap="all"/>
          </a:pPr>
          <a:r>
            <a:rPr lang="en-US" sz="2000" cap="none" dirty="0"/>
            <a:t>PowerShell cmdlets</a:t>
          </a:r>
        </a:p>
      </dgm:t>
      <dgm:extLst>
        <a:ext uri="{E40237B7-FDA0-4F09-8148-C483321AD2D9}">
          <dgm14:cNvPr xmlns:dgm14="http://schemas.microsoft.com/office/drawing/2010/diagram" id="0" name="" descr="List of admin tools including Fabric admin portal, PowerShell cmdlets, Admin APIs and SDKs, Admin monitoring workspace, and the Fabric capacity monitoring app.&#10;"/>
        </a:ext>
      </dgm:extLst>
    </dgm:pt>
    <dgm:pt modelId="{329E6CAE-5D07-4A96-A1D5-9278B5DE52A8}" type="parTrans" cxnId="{C8CAEF32-F701-4A84-9BB9-516AEF75B078}">
      <dgm:prSet/>
      <dgm:spPr/>
      <dgm:t>
        <a:bodyPr/>
        <a:lstStyle/>
        <a:p>
          <a:endParaRPr lang="en-US"/>
        </a:p>
      </dgm:t>
    </dgm:pt>
    <dgm:pt modelId="{9A50BEC5-8DFD-498B-A338-69CC76EE7560}" type="sibTrans" cxnId="{C8CAEF32-F701-4A84-9BB9-516AEF75B078}">
      <dgm:prSet/>
      <dgm:spPr/>
      <dgm:t>
        <a:bodyPr/>
        <a:lstStyle/>
        <a:p>
          <a:endParaRPr lang="en-US"/>
        </a:p>
      </dgm:t>
    </dgm:pt>
    <dgm:pt modelId="{F3EA31B7-6FC2-4B8F-B36C-01D48A347365}">
      <dgm:prSet custT="1"/>
      <dgm:spPr/>
      <dgm:t>
        <a:bodyPr/>
        <a:lstStyle/>
        <a:p>
          <a:pPr>
            <a:lnSpc>
              <a:spcPct val="100000"/>
            </a:lnSpc>
            <a:defRPr cap="all"/>
          </a:pPr>
          <a:r>
            <a:rPr lang="en-US" sz="2000" cap="none" dirty="0"/>
            <a:t>Admin APIs and SDKs</a:t>
          </a:r>
        </a:p>
      </dgm:t>
      <dgm:extLst>
        <a:ext uri="{E40237B7-FDA0-4F09-8148-C483321AD2D9}">
          <dgm14:cNvPr xmlns:dgm14="http://schemas.microsoft.com/office/drawing/2010/diagram" id="0" name="" descr="List of admin tools including Fabric admin portal, PowerShell cmdlets, Admin APIs and SDKs, Admin monitoring workspace, and the Fabric capacity monitoring app.&#10;"/>
        </a:ext>
      </dgm:extLst>
    </dgm:pt>
    <dgm:pt modelId="{F5452230-1B3A-4D51-8B1A-E8290D259FCE}" type="parTrans" cxnId="{592C043F-2A75-45AC-B89E-D11215582024}">
      <dgm:prSet/>
      <dgm:spPr/>
      <dgm:t>
        <a:bodyPr/>
        <a:lstStyle/>
        <a:p>
          <a:endParaRPr lang="en-US"/>
        </a:p>
      </dgm:t>
    </dgm:pt>
    <dgm:pt modelId="{FAC5A19B-C37B-4BFA-9834-F71AEC2E57A9}" type="sibTrans" cxnId="{592C043F-2A75-45AC-B89E-D11215582024}">
      <dgm:prSet/>
      <dgm:spPr/>
      <dgm:t>
        <a:bodyPr/>
        <a:lstStyle/>
        <a:p>
          <a:endParaRPr lang="en-US"/>
        </a:p>
      </dgm:t>
    </dgm:pt>
    <dgm:pt modelId="{A4D782A9-3AA8-4D6C-8399-C3180D509E67}">
      <dgm:prSet custT="1"/>
      <dgm:spPr/>
      <dgm:t>
        <a:bodyPr/>
        <a:lstStyle/>
        <a:p>
          <a:pPr>
            <a:lnSpc>
              <a:spcPct val="100000"/>
            </a:lnSpc>
            <a:defRPr cap="all"/>
          </a:pPr>
          <a:r>
            <a:rPr lang="en-US" sz="2000" cap="none" dirty="0"/>
            <a:t>Admin monitoring workspace</a:t>
          </a:r>
        </a:p>
      </dgm:t>
      <dgm:extLst>
        <a:ext uri="{E40237B7-FDA0-4F09-8148-C483321AD2D9}">
          <dgm14:cNvPr xmlns:dgm14="http://schemas.microsoft.com/office/drawing/2010/diagram" id="0" name="" descr="List of admin tools including Fabric admin portal, PowerShell cmdlets, Admin APIs and SDKs, Admin monitoring workspace, and the Fabric capacity monitoring app.&#10;"/>
        </a:ext>
      </dgm:extLst>
    </dgm:pt>
    <dgm:pt modelId="{ECA786B1-68DB-437B-85C9-133453126C99}" type="parTrans" cxnId="{20FCC209-ECE9-4014-A501-0AF9FC9BE1E1}">
      <dgm:prSet/>
      <dgm:spPr/>
      <dgm:t>
        <a:bodyPr/>
        <a:lstStyle/>
        <a:p>
          <a:endParaRPr lang="en-US"/>
        </a:p>
      </dgm:t>
    </dgm:pt>
    <dgm:pt modelId="{8F632BF0-420C-4E1C-8AFC-400B02F0C550}" type="sibTrans" cxnId="{20FCC209-ECE9-4014-A501-0AF9FC9BE1E1}">
      <dgm:prSet/>
      <dgm:spPr/>
      <dgm:t>
        <a:bodyPr/>
        <a:lstStyle/>
        <a:p>
          <a:endParaRPr lang="en-US"/>
        </a:p>
      </dgm:t>
    </dgm:pt>
    <dgm:pt modelId="{EEDCC83A-F3F6-4416-97C3-623AC014DF8E}">
      <dgm:prSet custT="1"/>
      <dgm:spPr/>
      <dgm:t>
        <a:bodyPr/>
        <a:lstStyle/>
        <a:p>
          <a:pPr>
            <a:lnSpc>
              <a:spcPct val="100000"/>
            </a:lnSpc>
            <a:defRPr cap="all"/>
          </a:pPr>
          <a:r>
            <a:rPr lang="en-US" sz="2000" cap="none" dirty="0"/>
            <a:t>Fabric capacity metrics app</a:t>
          </a:r>
        </a:p>
      </dgm:t>
      <dgm:extLst>
        <a:ext uri="{E40237B7-FDA0-4F09-8148-C483321AD2D9}">
          <dgm14:cNvPr xmlns:dgm14="http://schemas.microsoft.com/office/drawing/2010/diagram" id="0" name="" descr="List of admin tools including Fabric admin portal, PowerShell cmdlets, Admin APIs and SDKs, Admin monitoring workspace, and the Fabric capacity monitoring app.&#10;"/>
        </a:ext>
      </dgm:extLst>
    </dgm:pt>
    <dgm:pt modelId="{9E16FB9B-6CB5-42B3-B168-AD73BFFD0863}" type="parTrans" cxnId="{73088415-72E1-4BD3-9A25-F490F6307CE2}">
      <dgm:prSet/>
      <dgm:spPr/>
      <dgm:t>
        <a:bodyPr/>
        <a:lstStyle/>
        <a:p>
          <a:endParaRPr lang="en-US"/>
        </a:p>
      </dgm:t>
    </dgm:pt>
    <dgm:pt modelId="{5D369B37-FBA4-47FF-980C-85AA7403120C}" type="sibTrans" cxnId="{73088415-72E1-4BD3-9A25-F490F6307CE2}">
      <dgm:prSet/>
      <dgm:spPr/>
      <dgm:t>
        <a:bodyPr/>
        <a:lstStyle/>
        <a:p>
          <a:endParaRPr lang="en-US"/>
        </a:p>
      </dgm:t>
    </dgm:pt>
    <dgm:pt modelId="{912EB1CA-C9CA-4EFB-A1B9-72D8F6D64EB9}" type="pres">
      <dgm:prSet presAssocID="{82D0929E-99C1-4302-9567-4DE1B2FF5955}" presName="root" presStyleCnt="0">
        <dgm:presLayoutVars>
          <dgm:dir/>
          <dgm:resizeHandles val="exact"/>
        </dgm:presLayoutVars>
      </dgm:prSet>
      <dgm:spPr/>
    </dgm:pt>
    <dgm:pt modelId="{E390A802-5760-4DB9-9E17-B5878174EDEE}" type="pres">
      <dgm:prSet presAssocID="{3F9D9737-59FC-4A11-B720-6BDD70111EB9}" presName="compNode" presStyleCnt="0"/>
      <dgm:spPr/>
    </dgm:pt>
    <dgm:pt modelId="{3A6F51CB-AECD-4BB5-9F80-7AA476FD88E9}" type="pres">
      <dgm:prSet presAssocID="{3F9D9737-59FC-4A11-B720-6BDD70111EB9}" presName="iconBgRect" presStyleLbl="bgShp" presStyleIdx="0" presStyleCnt="5"/>
      <dgm:spPr>
        <a:prstGeom prst="round2DiagRect">
          <a:avLst>
            <a:gd name="adj1" fmla="val 29727"/>
            <a:gd name="adj2" fmla="val 0"/>
          </a:avLst>
        </a:prstGeom>
      </dgm:spPr>
    </dgm:pt>
    <dgm:pt modelId="{1E509DCF-A354-4E42-B503-783A32560DD6}" type="pres">
      <dgm:prSet presAssocID="{3F9D9737-59FC-4A11-B720-6BDD70111EB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User"/>
        </a:ext>
      </dgm:extLst>
    </dgm:pt>
    <dgm:pt modelId="{5F03F8B2-EA63-4F95-9915-D48C7B165A82}" type="pres">
      <dgm:prSet presAssocID="{3F9D9737-59FC-4A11-B720-6BDD70111EB9}" presName="spaceRect" presStyleCnt="0"/>
      <dgm:spPr/>
    </dgm:pt>
    <dgm:pt modelId="{E38849FB-30A0-4C1C-9454-8E70EB32B13B}" type="pres">
      <dgm:prSet presAssocID="{3F9D9737-59FC-4A11-B720-6BDD70111EB9}" presName="textRect" presStyleLbl="revTx" presStyleIdx="0" presStyleCnt="5">
        <dgm:presLayoutVars>
          <dgm:chMax val="1"/>
          <dgm:chPref val="1"/>
        </dgm:presLayoutVars>
      </dgm:prSet>
      <dgm:spPr/>
    </dgm:pt>
    <dgm:pt modelId="{DDB37440-8788-4048-9ED9-02AF09B0BA29}" type="pres">
      <dgm:prSet presAssocID="{934CADDA-2599-4A19-981C-2B2E33D05EE2}" presName="sibTrans" presStyleCnt="0"/>
      <dgm:spPr/>
    </dgm:pt>
    <dgm:pt modelId="{94531467-4837-448F-B3C6-8738EAB598A1}" type="pres">
      <dgm:prSet presAssocID="{A820DB62-12D2-449D-9AE9-2DA998F3528C}" presName="compNode" presStyleCnt="0"/>
      <dgm:spPr/>
    </dgm:pt>
    <dgm:pt modelId="{724833D9-6315-4200-865F-6687D66CD25A}" type="pres">
      <dgm:prSet presAssocID="{A820DB62-12D2-449D-9AE9-2DA998F3528C}" presName="iconBgRect" presStyleLbl="bgShp" presStyleIdx="1" presStyleCnt="5"/>
      <dgm:spPr>
        <a:prstGeom prst="round2DiagRect">
          <a:avLst>
            <a:gd name="adj1" fmla="val 29727"/>
            <a:gd name="adj2" fmla="val 0"/>
          </a:avLst>
        </a:prstGeom>
      </dgm:spPr>
    </dgm:pt>
    <dgm:pt modelId="{CA08C663-D4C6-4BB2-B05D-227FCA4337F5}" type="pres">
      <dgm:prSet presAssocID="{A820DB62-12D2-449D-9AE9-2DA998F3528C}"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Gears"/>
        </a:ext>
      </dgm:extLst>
    </dgm:pt>
    <dgm:pt modelId="{2AC1BCC1-2413-4DA4-9544-2F6A3E93AA13}" type="pres">
      <dgm:prSet presAssocID="{A820DB62-12D2-449D-9AE9-2DA998F3528C}" presName="spaceRect" presStyleCnt="0"/>
      <dgm:spPr/>
    </dgm:pt>
    <dgm:pt modelId="{E5066CE3-5DA4-4882-8842-47B0BD4288DD}" type="pres">
      <dgm:prSet presAssocID="{A820DB62-12D2-449D-9AE9-2DA998F3528C}" presName="textRect" presStyleLbl="revTx" presStyleIdx="1" presStyleCnt="5">
        <dgm:presLayoutVars>
          <dgm:chMax val="1"/>
          <dgm:chPref val="1"/>
        </dgm:presLayoutVars>
      </dgm:prSet>
      <dgm:spPr/>
    </dgm:pt>
    <dgm:pt modelId="{64663BE5-A6F4-4BF7-8904-8CC56B7D7B51}" type="pres">
      <dgm:prSet presAssocID="{9A50BEC5-8DFD-498B-A338-69CC76EE7560}" presName="sibTrans" presStyleCnt="0"/>
      <dgm:spPr/>
    </dgm:pt>
    <dgm:pt modelId="{AB1602E6-E4C8-4B60-8441-056A0ABD7976}" type="pres">
      <dgm:prSet presAssocID="{F3EA31B7-6FC2-4B8F-B36C-01D48A347365}" presName="compNode" presStyleCnt="0"/>
      <dgm:spPr/>
    </dgm:pt>
    <dgm:pt modelId="{4769B5D3-5FF5-4A6D-B1E9-964D3017EBDA}" type="pres">
      <dgm:prSet presAssocID="{F3EA31B7-6FC2-4B8F-B36C-01D48A347365}" presName="iconBgRect" presStyleLbl="bgShp" presStyleIdx="2" presStyleCnt="5"/>
      <dgm:spPr>
        <a:prstGeom prst="round2DiagRect">
          <a:avLst>
            <a:gd name="adj1" fmla="val 29727"/>
            <a:gd name="adj2" fmla="val 0"/>
          </a:avLst>
        </a:prstGeom>
      </dgm:spPr>
    </dgm:pt>
    <dgm:pt modelId="{FE41AF4B-8D36-4D02-B8DC-9CC7CCD873B3}" type="pres">
      <dgm:prSet presAssocID="{F3EA31B7-6FC2-4B8F-B36C-01D48A347365}"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Users"/>
        </a:ext>
      </dgm:extLst>
    </dgm:pt>
    <dgm:pt modelId="{EA805F45-43B8-4A06-85C5-1306E9DB1F50}" type="pres">
      <dgm:prSet presAssocID="{F3EA31B7-6FC2-4B8F-B36C-01D48A347365}" presName="spaceRect" presStyleCnt="0"/>
      <dgm:spPr/>
    </dgm:pt>
    <dgm:pt modelId="{6FDE3F7D-D841-4762-8A0F-4C58F438E457}" type="pres">
      <dgm:prSet presAssocID="{F3EA31B7-6FC2-4B8F-B36C-01D48A347365}" presName="textRect" presStyleLbl="revTx" presStyleIdx="2" presStyleCnt="5">
        <dgm:presLayoutVars>
          <dgm:chMax val="1"/>
          <dgm:chPref val="1"/>
        </dgm:presLayoutVars>
      </dgm:prSet>
      <dgm:spPr/>
    </dgm:pt>
    <dgm:pt modelId="{F1F44607-1694-4832-9B90-5F9C0F393B7F}" type="pres">
      <dgm:prSet presAssocID="{FAC5A19B-C37B-4BFA-9834-F71AEC2E57A9}" presName="sibTrans" presStyleCnt="0"/>
      <dgm:spPr/>
    </dgm:pt>
    <dgm:pt modelId="{C297F490-8502-4198-8008-4618E31FDF0F}" type="pres">
      <dgm:prSet presAssocID="{A4D782A9-3AA8-4D6C-8399-C3180D509E67}" presName="compNode" presStyleCnt="0"/>
      <dgm:spPr/>
    </dgm:pt>
    <dgm:pt modelId="{AE126179-9574-487A-BFCB-1049D9B17EC5}" type="pres">
      <dgm:prSet presAssocID="{A4D782A9-3AA8-4D6C-8399-C3180D509E67}" presName="iconBgRect" presStyleLbl="bgShp" presStyleIdx="3" presStyleCnt="5"/>
      <dgm:spPr>
        <a:prstGeom prst="round2DiagRect">
          <a:avLst>
            <a:gd name="adj1" fmla="val 29727"/>
            <a:gd name="adj2" fmla="val 0"/>
          </a:avLst>
        </a:prstGeom>
      </dgm:spPr>
    </dgm:pt>
    <dgm:pt modelId="{93A3AAF9-71A0-463D-A5DC-517B7858E8C2}" type="pres">
      <dgm:prSet presAssocID="{A4D782A9-3AA8-4D6C-8399-C3180D509E67}"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Laptop"/>
        </a:ext>
      </dgm:extLst>
    </dgm:pt>
    <dgm:pt modelId="{3D576385-FB8F-4C37-9708-1441A69D680D}" type="pres">
      <dgm:prSet presAssocID="{A4D782A9-3AA8-4D6C-8399-C3180D509E67}" presName="spaceRect" presStyleCnt="0"/>
      <dgm:spPr/>
    </dgm:pt>
    <dgm:pt modelId="{C501BA12-7728-45B5-9441-72FE5C2969E0}" type="pres">
      <dgm:prSet presAssocID="{A4D782A9-3AA8-4D6C-8399-C3180D509E67}" presName="textRect" presStyleLbl="revTx" presStyleIdx="3" presStyleCnt="5">
        <dgm:presLayoutVars>
          <dgm:chMax val="1"/>
          <dgm:chPref val="1"/>
        </dgm:presLayoutVars>
      </dgm:prSet>
      <dgm:spPr/>
    </dgm:pt>
    <dgm:pt modelId="{BDEE8B4C-C066-46AD-828C-24FC267931E6}" type="pres">
      <dgm:prSet presAssocID="{8F632BF0-420C-4E1C-8AFC-400B02F0C550}" presName="sibTrans" presStyleCnt="0"/>
      <dgm:spPr/>
    </dgm:pt>
    <dgm:pt modelId="{A9BFFCC8-AA05-497E-AFA4-D6409F053AB2}" type="pres">
      <dgm:prSet presAssocID="{EEDCC83A-F3F6-4416-97C3-623AC014DF8E}" presName="compNode" presStyleCnt="0"/>
      <dgm:spPr/>
    </dgm:pt>
    <dgm:pt modelId="{4385443C-C42F-473B-9781-36B9C2ED029E}" type="pres">
      <dgm:prSet presAssocID="{EEDCC83A-F3F6-4416-97C3-623AC014DF8E}" presName="iconBgRect" presStyleLbl="bgShp" presStyleIdx="4" presStyleCnt="5"/>
      <dgm:spPr>
        <a:prstGeom prst="round2DiagRect">
          <a:avLst>
            <a:gd name="adj1" fmla="val 29727"/>
            <a:gd name="adj2" fmla="val 0"/>
          </a:avLst>
        </a:prstGeom>
      </dgm:spPr>
    </dgm:pt>
    <dgm:pt modelId="{1571D832-F2A5-4D65-AF27-9F0183BD1375}" type="pres">
      <dgm:prSet presAssocID="{EEDCC83A-F3F6-4416-97C3-623AC014DF8E}"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mart Phone"/>
        </a:ext>
      </dgm:extLst>
    </dgm:pt>
    <dgm:pt modelId="{93C45AB9-A9C6-4F43-81CE-44A7D73EFB4E}" type="pres">
      <dgm:prSet presAssocID="{EEDCC83A-F3F6-4416-97C3-623AC014DF8E}" presName="spaceRect" presStyleCnt="0"/>
      <dgm:spPr/>
    </dgm:pt>
    <dgm:pt modelId="{AE9C97C4-7213-40FE-AB33-34F3B0278CCA}" type="pres">
      <dgm:prSet presAssocID="{EEDCC83A-F3F6-4416-97C3-623AC014DF8E}" presName="textRect" presStyleLbl="revTx" presStyleIdx="4" presStyleCnt="5">
        <dgm:presLayoutVars>
          <dgm:chMax val="1"/>
          <dgm:chPref val="1"/>
        </dgm:presLayoutVars>
      </dgm:prSet>
      <dgm:spPr/>
    </dgm:pt>
  </dgm:ptLst>
  <dgm:cxnLst>
    <dgm:cxn modelId="{20FCC209-ECE9-4014-A501-0AF9FC9BE1E1}" srcId="{82D0929E-99C1-4302-9567-4DE1B2FF5955}" destId="{A4D782A9-3AA8-4D6C-8399-C3180D509E67}" srcOrd="3" destOrd="0" parTransId="{ECA786B1-68DB-437B-85C9-133453126C99}" sibTransId="{8F632BF0-420C-4E1C-8AFC-400B02F0C550}"/>
    <dgm:cxn modelId="{73088415-72E1-4BD3-9A25-F490F6307CE2}" srcId="{82D0929E-99C1-4302-9567-4DE1B2FF5955}" destId="{EEDCC83A-F3F6-4416-97C3-623AC014DF8E}" srcOrd="4" destOrd="0" parTransId="{9E16FB9B-6CB5-42B3-B168-AD73BFFD0863}" sibTransId="{5D369B37-FBA4-47FF-980C-85AA7403120C}"/>
    <dgm:cxn modelId="{CDC08E22-07C8-4719-A01A-78AB84022522}" type="presOf" srcId="{82D0929E-99C1-4302-9567-4DE1B2FF5955}" destId="{912EB1CA-C9CA-4EFB-A1B9-72D8F6D64EB9}" srcOrd="0" destOrd="0" presId="urn:microsoft.com/office/officeart/2018/5/layout/IconLeafLabelList"/>
    <dgm:cxn modelId="{B827D423-E644-4711-BF70-8BD200EF5980}" type="presOf" srcId="{A4D782A9-3AA8-4D6C-8399-C3180D509E67}" destId="{C501BA12-7728-45B5-9441-72FE5C2969E0}" srcOrd="0" destOrd="0" presId="urn:microsoft.com/office/officeart/2018/5/layout/IconLeafLabelList"/>
    <dgm:cxn modelId="{1837E932-9698-4ECB-BAB2-CE1531A34882}" type="presOf" srcId="{A820DB62-12D2-449D-9AE9-2DA998F3528C}" destId="{E5066CE3-5DA4-4882-8842-47B0BD4288DD}" srcOrd="0" destOrd="0" presId="urn:microsoft.com/office/officeart/2018/5/layout/IconLeafLabelList"/>
    <dgm:cxn modelId="{C8CAEF32-F701-4A84-9BB9-516AEF75B078}" srcId="{82D0929E-99C1-4302-9567-4DE1B2FF5955}" destId="{A820DB62-12D2-449D-9AE9-2DA998F3528C}" srcOrd="1" destOrd="0" parTransId="{329E6CAE-5D07-4A96-A1D5-9278B5DE52A8}" sibTransId="{9A50BEC5-8DFD-498B-A338-69CC76EE7560}"/>
    <dgm:cxn modelId="{592C043F-2A75-45AC-B89E-D11215582024}" srcId="{82D0929E-99C1-4302-9567-4DE1B2FF5955}" destId="{F3EA31B7-6FC2-4B8F-B36C-01D48A347365}" srcOrd="2" destOrd="0" parTransId="{F5452230-1B3A-4D51-8B1A-E8290D259FCE}" sibTransId="{FAC5A19B-C37B-4BFA-9834-F71AEC2E57A9}"/>
    <dgm:cxn modelId="{96A2DC46-DF9E-468D-BEDE-54E01BCD8FA5}" srcId="{82D0929E-99C1-4302-9567-4DE1B2FF5955}" destId="{3F9D9737-59FC-4A11-B720-6BDD70111EB9}" srcOrd="0" destOrd="0" parTransId="{6EC0C01A-B091-45BB-8777-6DEE0CC1915F}" sibTransId="{934CADDA-2599-4A19-981C-2B2E33D05EE2}"/>
    <dgm:cxn modelId="{151B4047-1768-47A9-AB51-C25BDE5F6F08}" type="presOf" srcId="{F3EA31B7-6FC2-4B8F-B36C-01D48A347365}" destId="{6FDE3F7D-D841-4762-8A0F-4C58F438E457}" srcOrd="0" destOrd="0" presId="urn:microsoft.com/office/officeart/2018/5/layout/IconLeafLabelList"/>
    <dgm:cxn modelId="{1F2D4DD8-F64A-4330-945B-7EC68C4EA6C4}" type="presOf" srcId="{3F9D9737-59FC-4A11-B720-6BDD70111EB9}" destId="{E38849FB-30A0-4C1C-9454-8E70EB32B13B}" srcOrd="0" destOrd="0" presId="urn:microsoft.com/office/officeart/2018/5/layout/IconLeafLabelList"/>
    <dgm:cxn modelId="{436210F1-0034-46C0-ABB7-D9EF3E8D3756}" type="presOf" srcId="{EEDCC83A-F3F6-4416-97C3-623AC014DF8E}" destId="{AE9C97C4-7213-40FE-AB33-34F3B0278CCA}" srcOrd="0" destOrd="0" presId="urn:microsoft.com/office/officeart/2018/5/layout/IconLeafLabelList"/>
    <dgm:cxn modelId="{F2FFA2EB-110E-42CD-8385-EFA08215F0A1}" type="presParOf" srcId="{912EB1CA-C9CA-4EFB-A1B9-72D8F6D64EB9}" destId="{E390A802-5760-4DB9-9E17-B5878174EDEE}" srcOrd="0" destOrd="0" presId="urn:microsoft.com/office/officeart/2018/5/layout/IconLeafLabelList"/>
    <dgm:cxn modelId="{E3E7F5B5-C7BD-4355-A661-F622718C9CE7}" type="presParOf" srcId="{E390A802-5760-4DB9-9E17-B5878174EDEE}" destId="{3A6F51CB-AECD-4BB5-9F80-7AA476FD88E9}" srcOrd="0" destOrd="0" presId="urn:microsoft.com/office/officeart/2018/5/layout/IconLeafLabelList"/>
    <dgm:cxn modelId="{2A01ADAC-0FEB-45DC-BFB8-511C67511B80}" type="presParOf" srcId="{E390A802-5760-4DB9-9E17-B5878174EDEE}" destId="{1E509DCF-A354-4E42-B503-783A32560DD6}" srcOrd="1" destOrd="0" presId="urn:microsoft.com/office/officeart/2018/5/layout/IconLeafLabelList"/>
    <dgm:cxn modelId="{DC8E69DE-D86A-4D7A-AEDA-B28016AE562A}" type="presParOf" srcId="{E390A802-5760-4DB9-9E17-B5878174EDEE}" destId="{5F03F8B2-EA63-4F95-9915-D48C7B165A82}" srcOrd="2" destOrd="0" presId="urn:microsoft.com/office/officeart/2018/5/layout/IconLeafLabelList"/>
    <dgm:cxn modelId="{4541414A-5678-4A69-B3B1-6855207CF449}" type="presParOf" srcId="{E390A802-5760-4DB9-9E17-B5878174EDEE}" destId="{E38849FB-30A0-4C1C-9454-8E70EB32B13B}" srcOrd="3" destOrd="0" presId="urn:microsoft.com/office/officeart/2018/5/layout/IconLeafLabelList"/>
    <dgm:cxn modelId="{D1C88D71-1AE9-45E4-9D38-519DCD7F0992}" type="presParOf" srcId="{912EB1CA-C9CA-4EFB-A1B9-72D8F6D64EB9}" destId="{DDB37440-8788-4048-9ED9-02AF09B0BA29}" srcOrd="1" destOrd="0" presId="urn:microsoft.com/office/officeart/2018/5/layout/IconLeafLabelList"/>
    <dgm:cxn modelId="{E6F22074-9F01-4511-A3E8-C0113D0F96D7}" type="presParOf" srcId="{912EB1CA-C9CA-4EFB-A1B9-72D8F6D64EB9}" destId="{94531467-4837-448F-B3C6-8738EAB598A1}" srcOrd="2" destOrd="0" presId="urn:microsoft.com/office/officeart/2018/5/layout/IconLeafLabelList"/>
    <dgm:cxn modelId="{A1BD14EA-3706-4E0E-8CDE-A5FB6C58C6FE}" type="presParOf" srcId="{94531467-4837-448F-B3C6-8738EAB598A1}" destId="{724833D9-6315-4200-865F-6687D66CD25A}" srcOrd="0" destOrd="0" presId="urn:microsoft.com/office/officeart/2018/5/layout/IconLeafLabelList"/>
    <dgm:cxn modelId="{C7EECDC3-0A8B-4408-9A04-F7ECF1F698F8}" type="presParOf" srcId="{94531467-4837-448F-B3C6-8738EAB598A1}" destId="{CA08C663-D4C6-4BB2-B05D-227FCA4337F5}" srcOrd="1" destOrd="0" presId="urn:microsoft.com/office/officeart/2018/5/layout/IconLeafLabelList"/>
    <dgm:cxn modelId="{5524705F-72F2-40F6-9D65-788864012A95}" type="presParOf" srcId="{94531467-4837-448F-B3C6-8738EAB598A1}" destId="{2AC1BCC1-2413-4DA4-9544-2F6A3E93AA13}" srcOrd="2" destOrd="0" presId="urn:microsoft.com/office/officeart/2018/5/layout/IconLeafLabelList"/>
    <dgm:cxn modelId="{77DC5AC6-6856-416C-B38E-3968A082984B}" type="presParOf" srcId="{94531467-4837-448F-B3C6-8738EAB598A1}" destId="{E5066CE3-5DA4-4882-8842-47B0BD4288DD}" srcOrd="3" destOrd="0" presId="urn:microsoft.com/office/officeart/2018/5/layout/IconLeafLabelList"/>
    <dgm:cxn modelId="{6AD27D38-2F54-432F-8B11-32FAE83A6B2D}" type="presParOf" srcId="{912EB1CA-C9CA-4EFB-A1B9-72D8F6D64EB9}" destId="{64663BE5-A6F4-4BF7-8904-8CC56B7D7B51}" srcOrd="3" destOrd="0" presId="urn:microsoft.com/office/officeart/2018/5/layout/IconLeafLabelList"/>
    <dgm:cxn modelId="{B6CF8084-B69D-43B8-B326-52F3CB384F0C}" type="presParOf" srcId="{912EB1CA-C9CA-4EFB-A1B9-72D8F6D64EB9}" destId="{AB1602E6-E4C8-4B60-8441-056A0ABD7976}" srcOrd="4" destOrd="0" presId="urn:microsoft.com/office/officeart/2018/5/layout/IconLeafLabelList"/>
    <dgm:cxn modelId="{FAB0C3E9-D2DE-4F0B-B904-E1DEA9A8484F}" type="presParOf" srcId="{AB1602E6-E4C8-4B60-8441-056A0ABD7976}" destId="{4769B5D3-5FF5-4A6D-B1E9-964D3017EBDA}" srcOrd="0" destOrd="0" presId="urn:microsoft.com/office/officeart/2018/5/layout/IconLeafLabelList"/>
    <dgm:cxn modelId="{26BF7A80-BC25-4462-97F5-8FE98A2BD82C}" type="presParOf" srcId="{AB1602E6-E4C8-4B60-8441-056A0ABD7976}" destId="{FE41AF4B-8D36-4D02-B8DC-9CC7CCD873B3}" srcOrd="1" destOrd="0" presId="urn:microsoft.com/office/officeart/2018/5/layout/IconLeafLabelList"/>
    <dgm:cxn modelId="{A4603881-02B0-4270-B027-9FF1F8641F94}" type="presParOf" srcId="{AB1602E6-E4C8-4B60-8441-056A0ABD7976}" destId="{EA805F45-43B8-4A06-85C5-1306E9DB1F50}" srcOrd="2" destOrd="0" presId="urn:microsoft.com/office/officeart/2018/5/layout/IconLeafLabelList"/>
    <dgm:cxn modelId="{B969D69B-0117-44DA-B2DE-9FCDE203BEBF}" type="presParOf" srcId="{AB1602E6-E4C8-4B60-8441-056A0ABD7976}" destId="{6FDE3F7D-D841-4762-8A0F-4C58F438E457}" srcOrd="3" destOrd="0" presId="urn:microsoft.com/office/officeart/2018/5/layout/IconLeafLabelList"/>
    <dgm:cxn modelId="{3E61F204-D94B-4675-BE93-24184F11941E}" type="presParOf" srcId="{912EB1CA-C9CA-4EFB-A1B9-72D8F6D64EB9}" destId="{F1F44607-1694-4832-9B90-5F9C0F393B7F}" srcOrd="5" destOrd="0" presId="urn:microsoft.com/office/officeart/2018/5/layout/IconLeafLabelList"/>
    <dgm:cxn modelId="{5502F8D1-5ECE-447C-AC05-25241DDE8471}" type="presParOf" srcId="{912EB1CA-C9CA-4EFB-A1B9-72D8F6D64EB9}" destId="{C297F490-8502-4198-8008-4618E31FDF0F}" srcOrd="6" destOrd="0" presId="urn:microsoft.com/office/officeart/2018/5/layout/IconLeafLabelList"/>
    <dgm:cxn modelId="{7352EE1F-7952-4987-A01D-634C618DA052}" type="presParOf" srcId="{C297F490-8502-4198-8008-4618E31FDF0F}" destId="{AE126179-9574-487A-BFCB-1049D9B17EC5}" srcOrd="0" destOrd="0" presId="urn:microsoft.com/office/officeart/2018/5/layout/IconLeafLabelList"/>
    <dgm:cxn modelId="{4F4ECD86-5146-4567-B53C-A4CC094ACF3D}" type="presParOf" srcId="{C297F490-8502-4198-8008-4618E31FDF0F}" destId="{93A3AAF9-71A0-463D-A5DC-517B7858E8C2}" srcOrd="1" destOrd="0" presId="urn:microsoft.com/office/officeart/2018/5/layout/IconLeafLabelList"/>
    <dgm:cxn modelId="{9361C9E8-6169-4DCB-8306-F9154531265C}" type="presParOf" srcId="{C297F490-8502-4198-8008-4618E31FDF0F}" destId="{3D576385-FB8F-4C37-9708-1441A69D680D}" srcOrd="2" destOrd="0" presId="urn:microsoft.com/office/officeart/2018/5/layout/IconLeafLabelList"/>
    <dgm:cxn modelId="{84362045-6560-416D-96F1-5C7EAB1385DF}" type="presParOf" srcId="{C297F490-8502-4198-8008-4618E31FDF0F}" destId="{C501BA12-7728-45B5-9441-72FE5C2969E0}" srcOrd="3" destOrd="0" presId="urn:microsoft.com/office/officeart/2018/5/layout/IconLeafLabelList"/>
    <dgm:cxn modelId="{A8D9C10C-DEFB-454D-A6DB-D5FD46B470D3}" type="presParOf" srcId="{912EB1CA-C9CA-4EFB-A1B9-72D8F6D64EB9}" destId="{BDEE8B4C-C066-46AD-828C-24FC267931E6}" srcOrd="7" destOrd="0" presId="urn:microsoft.com/office/officeart/2018/5/layout/IconLeafLabelList"/>
    <dgm:cxn modelId="{1E400D75-C886-4AF1-BC1A-3C53D4BD4300}" type="presParOf" srcId="{912EB1CA-C9CA-4EFB-A1B9-72D8F6D64EB9}" destId="{A9BFFCC8-AA05-497E-AFA4-D6409F053AB2}" srcOrd="8" destOrd="0" presId="urn:microsoft.com/office/officeart/2018/5/layout/IconLeafLabelList"/>
    <dgm:cxn modelId="{3B0AE7F2-E4AD-4621-8B34-DE460ED49F00}" type="presParOf" srcId="{A9BFFCC8-AA05-497E-AFA4-D6409F053AB2}" destId="{4385443C-C42F-473B-9781-36B9C2ED029E}" srcOrd="0" destOrd="0" presId="urn:microsoft.com/office/officeart/2018/5/layout/IconLeafLabelList"/>
    <dgm:cxn modelId="{93CDC939-CDFB-4EF3-8F26-A879D79DEF51}" type="presParOf" srcId="{A9BFFCC8-AA05-497E-AFA4-D6409F053AB2}" destId="{1571D832-F2A5-4D65-AF27-9F0183BD1375}" srcOrd="1" destOrd="0" presId="urn:microsoft.com/office/officeart/2018/5/layout/IconLeafLabelList"/>
    <dgm:cxn modelId="{55E72C7A-5F9A-4B95-B66D-8F829AB57095}" type="presParOf" srcId="{A9BFFCC8-AA05-497E-AFA4-D6409F053AB2}" destId="{93C45AB9-A9C6-4F43-81CE-44A7D73EFB4E}" srcOrd="2" destOrd="0" presId="urn:microsoft.com/office/officeart/2018/5/layout/IconLeafLabelList"/>
    <dgm:cxn modelId="{0326016A-5E96-4C2E-993C-EB1E9B3E3F59}" type="presParOf" srcId="{A9BFFCC8-AA05-497E-AFA4-D6409F053AB2}" destId="{AE9C97C4-7213-40FE-AB33-34F3B0278CC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6F4DD4-FE53-4A51-974E-D0B5A38DEF1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5AB85D5F-B7CB-474A-83E3-1618E53B0E24}">
      <dgm:prSet phldrT="[Text]"/>
      <dgm:spPr>
        <a:xfrm>
          <a:off x="2016"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bold" panose="020B0702040204020203" pitchFamily="34" charset="0"/>
              <a:ea typeface="+mn-ea"/>
              <a:cs typeface="Segoe UI Semibold" panose="020B0702040204020203" pitchFamily="34" charset="0"/>
            </a:rPr>
            <a:t>Regulations &amp; Certification</a:t>
          </a:r>
        </a:p>
      </dgm:t>
    </dgm:pt>
    <dgm:pt modelId="{0ACE5DB3-E84A-4EFD-9680-141DBE778F5B}" type="parTrans" cxnId="{4C58AD16-F00F-4D7C-9636-FEFEA5A2AB6A}">
      <dgm:prSet/>
      <dgm:spPr>
        <a:xfrm>
          <a:off x="453375" y="2027947"/>
          <a:ext cx="2730723" cy="189570"/>
        </a:xfrm>
        <a:custGeom>
          <a:avLst/>
          <a:gdLst/>
          <a:ahLst/>
          <a:cxnLst/>
          <a:rect l="0" t="0" r="0" b="0"/>
          <a:pathLst>
            <a:path>
              <a:moveTo>
                <a:pt x="2730723" y="0"/>
              </a:moveTo>
              <a:lnTo>
                <a:pt x="2730723" y="94785"/>
              </a:lnTo>
              <a:lnTo>
                <a:pt x="0" y="94785"/>
              </a:lnTo>
              <a:lnTo>
                <a:pt x="0" y="189570"/>
              </a:lnTo>
            </a:path>
          </a:pathLst>
        </a:custGeom>
        <a:noFill/>
        <a:ln w="10795" cap="flat" cmpd="sng" algn="ctr">
          <a:solidFill>
            <a:srgbClr val="0078D4">
              <a:hueOff val="0"/>
              <a:satOff val="0"/>
              <a:lumOff val="0"/>
              <a:alphaOff val="0"/>
            </a:srgbClr>
          </a:solidFill>
          <a:prstDash val="solid"/>
        </a:ln>
        <a:effectLst/>
      </dgm:spPr>
      <dgm:t>
        <a:bodyPr/>
        <a:lstStyle/>
        <a:p>
          <a:endParaRPr lang="en-US"/>
        </a:p>
      </dgm:t>
    </dgm:pt>
    <dgm:pt modelId="{F3B89954-9C24-4C9D-9E57-78D0FCDB53C2}" type="sibTrans" cxnId="{4C58AD16-F00F-4D7C-9636-FEFEA5A2AB6A}">
      <dgm:prSet/>
      <dgm:spPr/>
      <dgm:t>
        <a:bodyPr/>
        <a:lstStyle/>
        <a:p>
          <a:endParaRPr lang="en-US"/>
        </a:p>
      </dgm:t>
    </dgm:pt>
    <dgm:pt modelId="{9F563CFC-CF7A-4F56-9DD7-42BA7314537E}">
      <dgm:prSet phldrT="[Text]"/>
      <dgm:spPr>
        <a:xfrm>
          <a:off x="1094305"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bold" panose="020B0702040204020203" pitchFamily="34" charset="0"/>
              <a:ea typeface="+mn-ea"/>
              <a:cs typeface="Segoe UI Semibold" panose="020B0702040204020203" pitchFamily="34" charset="0"/>
            </a:rPr>
            <a:t>Data Encryption</a:t>
          </a:r>
        </a:p>
      </dgm:t>
    </dgm:pt>
    <dgm:pt modelId="{ADB6CEBF-8514-493B-8444-21621BB8DE29}" type="parTrans" cxnId="{28BBC42B-538F-4D54-A894-6315625F7965}">
      <dgm:prSet/>
      <dgm:spPr>
        <a:xfrm>
          <a:off x="1545664" y="2027947"/>
          <a:ext cx="1638433" cy="189570"/>
        </a:xfrm>
        <a:custGeom>
          <a:avLst/>
          <a:gdLst/>
          <a:ahLst/>
          <a:cxnLst/>
          <a:rect l="0" t="0" r="0" b="0"/>
          <a:pathLst>
            <a:path>
              <a:moveTo>
                <a:pt x="1638433" y="0"/>
              </a:moveTo>
              <a:lnTo>
                <a:pt x="1638433" y="94785"/>
              </a:lnTo>
              <a:lnTo>
                <a:pt x="0" y="94785"/>
              </a:lnTo>
              <a:lnTo>
                <a:pt x="0" y="189570"/>
              </a:lnTo>
            </a:path>
          </a:pathLst>
        </a:custGeom>
        <a:noFill/>
        <a:ln w="10795" cap="flat" cmpd="sng" algn="ctr">
          <a:solidFill>
            <a:srgbClr val="0078D4">
              <a:hueOff val="0"/>
              <a:satOff val="0"/>
              <a:lumOff val="0"/>
              <a:alphaOff val="0"/>
            </a:srgbClr>
          </a:solidFill>
          <a:prstDash val="solid"/>
        </a:ln>
        <a:effectLst/>
      </dgm:spPr>
      <dgm:t>
        <a:bodyPr/>
        <a:lstStyle/>
        <a:p>
          <a:endParaRPr lang="en-US"/>
        </a:p>
      </dgm:t>
    </dgm:pt>
    <dgm:pt modelId="{4A8E9CE0-870E-4AF6-9F3E-A11D96B09B33}" type="sibTrans" cxnId="{28BBC42B-538F-4D54-A894-6315625F7965}">
      <dgm:prSet/>
      <dgm:spPr/>
      <dgm:t>
        <a:bodyPr/>
        <a:lstStyle/>
        <a:p>
          <a:endParaRPr lang="en-US"/>
        </a:p>
      </dgm:t>
    </dgm:pt>
    <dgm:pt modelId="{AD94E4DC-E668-4298-869F-E7326652C7A8}">
      <dgm:prSet phldrT="[Text]"/>
      <dgm:spPr>
        <a:xfrm>
          <a:off x="2186594"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bold" panose="020B0702040204020203" pitchFamily="34" charset="0"/>
              <a:ea typeface="+mn-ea"/>
              <a:cs typeface="Segoe UI Semibold" panose="020B0702040204020203" pitchFamily="34" charset="0"/>
            </a:rPr>
            <a:t>E2E Auditability</a:t>
          </a:r>
        </a:p>
      </dgm:t>
    </dgm:pt>
    <dgm:pt modelId="{EED55B9C-97B5-4155-84BC-E66AC257698D}" type="parTrans" cxnId="{E2345B1F-1E44-4681-8ADA-1E3CDBD682B9}">
      <dgm:prSet/>
      <dgm:spPr>
        <a:xfrm>
          <a:off x="2637953" y="2027947"/>
          <a:ext cx="546144" cy="189570"/>
        </a:xfrm>
        <a:custGeom>
          <a:avLst/>
          <a:gdLst/>
          <a:ahLst/>
          <a:cxnLst/>
          <a:rect l="0" t="0" r="0" b="0"/>
          <a:pathLst>
            <a:path>
              <a:moveTo>
                <a:pt x="546144" y="0"/>
              </a:moveTo>
              <a:lnTo>
                <a:pt x="546144" y="94785"/>
              </a:lnTo>
              <a:lnTo>
                <a:pt x="0" y="94785"/>
              </a:lnTo>
              <a:lnTo>
                <a:pt x="0" y="189570"/>
              </a:lnTo>
            </a:path>
          </a:pathLst>
        </a:custGeom>
        <a:noFill/>
        <a:ln w="10795" cap="flat" cmpd="sng" algn="ctr">
          <a:solidFill>
            <a:srgbClr val="0078D4">
              <a:hueOff val="0"/>
              <a:satOff val="0"/>
              <a:lumOff val="0"/>
              <a:alphaOff val="0"/>
            </a:srgbClr>
          </a:solidFill>
          <a:prstDash val="solid"/>
        </a:ln>
        <a:effectLst/>
      </dgm:spPr>
      <dgm:t>
        <a:bodyPr/>
        <a:lstStyle/>
        <a:p>
          <a:endParaRPr lang="en-US"/>
        </a:p>
      </dgm:t>
    </dgm:pt>
    <dgm:pt modelId="{C51D48B3-9D10-405F-B955-11E1B1F92117}" type="sibTrans" cxnId="{E2345B1F-1E44-4681-8ADA-1E3CDBD682B9}">
      <dgm:prSet/>
      <dgm:spPr/>
      <dgm:t>
        <a:bodyPr/>
        <a:lstStyle/>
        <a:p>
          <a:endParaRPr lang="en-US"/>
        </a:p>
      </dgm:t>
    </dgm:pt>
    <dgm:pt modelId="{D67DEE02-02FE-4E23-B850-F85873B5EA6F}">
      <dgm:prSet phldrT="[Text]"/>
      <dgm:spPr>
        <a:xfrm>
          <a:off x="3278883"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bold" panose="020B0702040204020203" pitchFamily="34" charset="0"/>
              <a:ea typeface="+mn-ea"/>
              <a:cs typeface="Segoe UI Semibold" panose="020B0702040204020203" pitchFamily="34" charset="0"/>
            </a:rPr>
            <a:t>High Availability &amp; Disaster Recovery</a:t>
          </a:r>
        </a:p>
      </dgm:t>
    </dgm:pt>
    <dgm:pt modelId="{4AAE2E8F-0B4C-49A1-9127-C99F908EA539}" type="parTrans" cxnId="{7DADA116-53FE-4FD8-8EF1-506EA27B8416}">
      <dgm:prSet/>
      <dgm:spPr>
        <a:xfrm>
          <a:off x="3184098" y="2027947"/>
          <a:ext cx="546144" cy="189570"/>
        </a:xfrm>
        <a:custGeom>
          <a:avLst/>
          <a:gdLst/>
          <a:ahLst/>
          <a:cxnLst/>
          <a:rect l="0" t="0" r="0" b="0"/>
          <a:pathLst>
            <a:path>
              <a:moveTo>
                <a:pt x="0" y="0"/>
              </a:moveTo>
              <a:lnTo>
                <a:pt x="0" y="94785"/>
              </a:lnTo>
              <a:lnTo>
                <a:pt x="546144" y="94785"/>
              </a:lnTo>
              <a:lnTo>
                <a:pt x="546144" y="189570"/>
              </a:lnTo>
            </a:path>
          </a:pathLst>
        </a:custGeom>
        <a:noFill/>
        <a:ln w="10795" cap="flat" cmpd="sng" algn="ctr">
          <a:solidFill>
            <a:srgbClr val="0078D4">
              <a:hueOff val="0"/>
              <a:satOff val="0"/>
              <a:lumOff val="0"/>
              <a:alphaOff val="0"/>
            </a:srgbClr>
          </a:solidFill>
          <a:prstDash val="solid"/>
        </a:ln>
        <a:effectLst/>
      </dgm:spPr>
      <dgm:t>
        <a:bodyPr/>
        <a:lstStyle/>
        <a:p>
          <a:endParaRPr lang="en-US"/>
        </a:p>
      </dgm:t>
    </dgm:pt>
    <dgm:pt modelId="{B168EFB7-7D1B-421E-9A46-F88FB91C504D}" type="sibTrans" cxnId="{7DADA116-53FE-4FD8-8EF1-506EA27B8416}">
      <dgm:prSet/>
      <dgm:spPr/>
      <dgm:t>
        <a:bodyPr/>
        <a:lstStyle/>
        <a:p>
          <a:endParaRPr lang="en-US"/>
        </a:p>
      </dgm:t>
    </dgm:pt>
    <dgm:pt modelId="{1744FD24-377E-4AB9-85EF-BBF4F3CAC2DB}">
      <dgm:prSet phldrT="[Text]"/>
      <dgm:spPr>
        <a:xfrm>
          <a:off x="4371173"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bold" panose="020B0702040204020203" pitchFamily="34" charset="0"/>
              <a:ea typeface="+mn-ea"/>
              <a:cs typeface="Segoe UI Semibold" panose="020B0702040204020203" pitchFamily="34" charset="0"/>
            </a:rPr>
            <a:t>Microsoft Information Protection</a:t>
          </a:r>
        </a:p>
      </dgm:t>
    </dgm:pt>
    <dgm:pt modelId="{F86C3EB3-7851-4BB6-882E-A4DBD7A6A53F}" type="parTrans" cxnId="{082091B5-1548-4BBF-B6E3-2C61B4FE84FD}">
      <dgm:prSet/>
      <dgm:spPr>
        <a:xfrm>
          <a:off x="3184098" y="2027947"/>
          <a:ext cx="1638433" cy="189570"/>
        </a:xfrm>
        <a:custGeom>
          <a:avLst/>
          <a:gdLst/>
          <a:ahLst/>
          <a:cxnLst/>
          <a:rect l="0" t="0" r="0" b="0"/>
          <a:pathLst>
            <a:path>
              <a:moveTo>
                <a:pt x="0" y="0"/>
              </a:moveTo>
              <a:lnTo>
                <a:pt x="0" y="94785"/>
              </a:lnTo>
              <a:lnTo>
                <a:pt x="1638433" y="94785"/>
              </a:lnTo>
              <a:lnTo>
                <a:pt x="1638433" y="189570"/>
              </a:lnTo>
            </a:path>
          </a:pathLst>
        </a:custGeom>
        <a:noFill/>
        <a:ln w="10795" cap="flat" cmpd="sng" algn="ctr">
          <a:solidFill>
            <a:srgbClr val="0078D4">
              <a:hueOff val="0"/>
              <a:satOff val="0"/>
              <a:lumOff val="0"/>
              <a:alphaOff val="0"/>
            </a:srgbClr>
          </a:solidFill>
          <a:prstDash val="solid"/>
        </a:ln>
        <a:effectLst/>
      </dgm:spPr>
      <dgm:t>
        <a:bodyPr/>
        <a:lstStyle/>
        <a:p>
          <a:endParaRPr lang="en-US"/>
        </a:p>
      </dgm:t>
    </dgm:pt>
    <dgm:pt modelId="{2C5CF054-4D67-4F5A-8313-E309309EA3C8}" type="sibTrans" cxnId="{082091B5-1548-4BBF-B6E3-2C61B4FE84FD}">
      <dgm:prSet/>
      <dgm:spPr/>
      <dgm:t>
        <a:bodyPr/>
        <a:lstStyle/>
        <a:p>
          <a:endParaRPr lang="en-US"/>
        </a:p>
      </dgm:t>
    </dgm:pt>
    <dgm:pt modelId="{B0BFA011-5841-419F-B7F0-7819118F52E1}" type="asst">
      <dgm:prSet phldrT="[Text]"/>
      <dgm:spPr>
        <a:xfrm>
          <a:off x="2732739" y="1576587"/>
          <a:ext cx="902718" cy="451359"/>
        </a:xfrm>
        <a:prstGeom prst="rect">
          <a:avLst/>
        </a:prstGeom>
        <a:solidFill>
          <a:srgbClr val="FF5C39">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Arial" pitchFamily="34" charset="0"/>
            </a:rPr>
            <a:t> </a:t>
          </a:r>
          <a:endParaRPr lang="en-US" dirty="0">
            <a:solidFill>
              <a:srgbClr val="FFFFFF"/>
            </a:solidFill>
            <a:latin typeface="Segoe UI Semibold" panose="020B0702040204020203" pitchFamily="34" charset="0"/>
            <a:ea typeface="+mn-ea"/>
            <a:cs typeface="Segoe UI Semibold" panose="020B0702040204020203" pitchFamily="34" charset="0"/>
          </a:endParaRPr>
        </a:p>
      </dgm:t>
    </dgm:pt>
    <dgm:pt modelId="{BDE3D727-4C28-40A6-BC00-6C14D390F332}" type="sibTrans" cxnId="{DC6BCE68-ED95-4BB4-97EF-4DAB9B5B4E46}">
      <dgm:prSet/>
      <dgm:spPr/>
      <dgm:t>
        <a:bodyPr/>
        <a:lstStyle/>
        <a:p>
          <a:endParaRPr lang="en-US"/>
        </a:p>
      </dgm:t>
    </dgm:pt>
    <dgm:pt modelId="{918D1EB9-916B-4622-B3CB-8DF7153ABA9C}" type="parTrans" cxnId="{DC6BCE68-ED95-4BB4-97EF-4DAB9B5B4E46}">
      <dgm:prSet/>
      <dgm:spPr/>
      <dgm:t>
        <a:bodyPr/>
        <a:lstStyle/>
        <a:p>
          <a:endParaRPr lang="en-US"/>
        </a:p>
      </dgm:t>
    </dgm:pt>
    <dgm:pt modelId="{5B79D085-6C8A-4A66-87F3-65C60810DCC1}">
      <dgm:prSet phldrT="[Text]"/>
      <dgm:spPr>
        <a:xfrm>
          <a:off x="5463462"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bold" panose="020B0702040204020203" pitchFamily="34" charset="0"/>
              <a:ea typeface="+mn-ea"/>
              <a:cs typeface="Segoe UI Semibold" panose="020B0702040204020203" pitchFamily="34" charset="0"/>
            </a:rPr>
            <a:t>Microsoft Purview</a:t>
          </a:r>
        </a:p>
      </dgm:t>
    </dgm:pt>
    <dgm:pt modelId="{1119317B-5897-4934-82C3-A6C2A15992E1}" type="parTrans" cxnId="{E4F40F20-9431-4AD9-AF0A-01275BF4D501}">
      <dgm:prSet/>
      <dgm:spPr>
        <a:xfrm>
          <a:off x="3184098" y="2027947"/>
          <a:ext cx="2730723" cy="189570"/>
        </a:xfrm>
        <a:custGeom>
          <a:avLst/>
          <a:gdLst/>
          <a:ahLst/>
          <a:cxnLst/>
          <a:rect l="0" t="0" r="0" b="0"/>
          <a:pathLst>
            <a:path>
              <a:moveTo>
                <a:pt x="0" y="0"/>
              </a:moveTo>
              <a:lnTo>
                <a:pt x="0" y="94785"/>
              </a:lnTo>
              <a:lnTo>
                <a:pt x="2730723" y="94785"/>
              </a:lnTo>
              <a:lnTo>
                <a:pt x="2730723" y="189570"/>
              </a:lnTo>
            </a:path>
          </a:pathLst>
        </a:custGeom>
        <a:noFill/>
        <a:ln w="10795" cap="flat" cmpd="sng" algn="ctr">
          <a:solidFill>
            <a:srgbClr val="0078D4">
              <a:hueOff val="0"/>
              <a:satOff val="0"/>
              <a:lumOff val="0"/>
              <a:alphaOff val="0"/>
            </a:srgbClr>
          </a:solidFill>
          <a:prstDash val="solid"/>
        </a:ln>
        <a:effectLst/>
      </dgm:spPr>
      <dgm:t>
        <a:bodyPr/>
        <a:lstStyle/>
        <a:p>
          <a:endParaRPr lang="en-US"/>
        </a:p>
      </dgm:t>
    </dgm:pt>
    <dgm:pt modelId="{4185257D-FCC2-41CF-A13B-CD8BA274A658}" type="sibTrans" cxnId="{E4F40F20-9431-4AD9-AF0A-01275BF4D501}">
      <dgm:prSet/>
      <dgm:spPr/>
      <dgm:t>
        <a:bodyPr/>
        <a:lstStyle/>
        <a:p>
          <a:endParaRPr lang="en-US"/>
        </a:p>
      </dgm:t>
    </dgm:pt>
    <dgm:pt modelId="{504AD883-1706-4FCE-A3D1-CCDF14B7F2EA}" type="pres">
      <dgm:prSet presAssocID="{266F4DD4-FE53-4A51-974E-D0B5A38DEF1A}" presName="hierChild1" presStyleCnt="0">
        <dgm:presLayoutVars>
          <dgm:orgChart val="1"/>
          <dgm:chPref val="1"/>
          <dgm:dir/>
          <dgm:animOne val="branch"/>
          <dgm:animLvl val="lvl"/>
          <dgm:resizeHandles/>
        </dgm:presLayoutVars>
      </dgm:prSet>
      <dgm:spPr/>
    </dgm:pt>
    <dgm:pt modelId="{1DCD00D1-B05C-41FA-9DB6-1A55A811866F}" type="pres">
      <dgm:prSet presAssocID="{B0BFA011-5841-419F-B7F0-7819118F52E1}" presName="hierRoot1" presStyleCnt="0">
        <dgm:presLayoutVars>
          <dgm:hierBranch val="init"/>
        </dgm:presLayoutVars>
      </dgm:prSet>
      <dgm:spPr/>
    </dgm:pt>
    <dgm:pt modelId="{E8A8596E-7550-4CB2-B4D9-41A474307F58}" type="pres">
      <dgm:prSet presAssocID="{B0BFA011-5841-419F-B7F0-7819118F52E1}" presName="rootComposite1" presStyleCnt="0"/>
      <dgm:spPr/>
    </dgm:pt>
    <dgm:pt modelId="{284B5E23-A45A-44AC-B726-E4FD4EC5B7B8}" type="pres">
      <dgm:prSet presAssocID="{B0BFA011-5841-419F-B7F0-7819118F52E1}" presName="rootText1" presStyleLbl="node0" presStyleIdx="0" presStyleCnt="1">
        <dgm:presLayoutVars>
          <dgm:chPref val="3"/>
        </dgm:presLayoutVars>
      </dgm:prSet>
      <dgm:spPr/>
    </dgm:pt>
    <dgm:pt modelId="{2EFB0CD8-2225-4ECA-AEB1-114C1AD1119E}" type="pres">
      <dgm:prSet presAssocID="{B0BFA011-5841-419F-B7F0-7819118F52E1}" presName="rootConnector1" presStyleLbl="asst0" presStyleIdx="0" presStyleCnt="0"/>
      <dgm:spPr/>
    </dgm:pt>
    <dgm:pt modelId="{4FFD1A57-63DA-467E-84EB-4B329D5EC499}" type="pres">
      <dgm:prSet presAssocID="{B0BFA011-5841-419F-B7F0-7819118F52E1}" presName="hierChild2" presStyleCnt="0"/>
      <dgm:spPr/>
    </dgm:pt>
    <dgm:pt modelId="{AD38D883-6B21-405B-834D-381EECA89F26}" type="pres">
      <dgm:prSet presAssocID="{0ACE5DB3-E84A-4EFD-9680-141DBE778F5B}" presName="Name37" presStyleLbl="parChTrans1D2" presStyleIdx="0" presStyleCnt="6"/>
      <dgm:spPr/>
    </dgm:pt>
    <dgm:pt modelId="{2E32CEF1-74F3-45A6-B62C-B1DAEF670FB2}" type="pres">
      <dgm:prSet presAssocID="{5AB85D5F-B7CB-474A-83E3-1618E53B0E24}" presName="hierRoot2" presStyleCnt="0">
        <dgm:presLayoutVars>
          <dgm:hierBranch val="init"/>
        </dgm:presLayoutVars>
      </dgm:prSet>
      <dgm:spPr/>
    </dgm:pt>
    <dgm:pt modelId="{1158ED68-9D31-4539-A9FC-15CC69E77C9A}" type="pres">
      <dgm:prSet presAssocID="{5AB85D5F-B7CB-474A-83E3-1618E53B0E24}" presName="rootComposite" presStyleCnt="0"/>
      <dgm:spPr/>
    </dgm:pt>
    <dgm:pt modelId="{CF7D0564-C42D-411D-852F-FA4BFC6C4C54}" type="pres">
      <dgm:prSet presAssocID="{5AB85D5F-B7CB-474A-83E3-1618E53B0E24}" presName="rootText" presStyleLbl="node2" presStyleIdx="0" presStyleCnt="6">
        <dgm:presLayoutVars>
          <dgm:chPref val="3"/>
        </dgm:presLayoutVars>
      </dgm:prSet>
      <dgm:spPr/>
    </dgm:pt>
    <dgm:pt modelId="{014F39D7-1171-474A-8D40-F5BA745B7503}" type="pres">
      <dgm:prSet presAssocID="{5AB85D5F-B7CB-474A-83E3-1618E53B0E24}" presName="rootConnector" presStyleLbl="node2" presStyleIdx="0" presStyleCnt="6"/>
      <dgm:spPr/>
    </dgm:pt>
    <dgm:pt modelId="{8C9099DF-BD9B-4F00-8DDA-CCDCEA60E976}" type="pres">
      <dgm:prSet presAssocID="{5AB85D5F-B7CB-474A-83E3-1618E53B0E24}" presName="hierChild4" presStyleCnt="0"/>
      <dgm:spPr/>
    </dgm:pt>
    <dgm:pt modelId="{B48016BA-EB06-4C1D-B7D2-1F6D32E3F0CA}" type="pres">
      <dgm:prSet presAssocID="{5AB85D5F-B7CB-474A-83E3-1618E53B0E24}" presName="hierChild5" presStyleCnt="0"/>
      <dgm:spPr/>
    </dgm:pt>
    <dgm:pt modelId="{F8E30AED-A338-4A78-B55F-D644800B98B5}" type="pres">
      <dgm:prSet presAssocID="{ADB6CEBF-8514-493B-8444-21621BB8DE29}" presName="Name37" presStyleLbl="parChTrans1D2" presStyleIdx="1" presStyleCnt="6"/>
      <dgm:spPr/>
    </dgm:pt>
    <dgm:pt modelId="{86DB3BFC-B2D3-40D1-8343-0AECA6AB90DB}" type="pres">
      <dgm:prSet presAssocID="{9F563CFC-CF7A-4F56-9DD7-42BA7314537E}" presName="hierRoot2" presStyleCnt="0">
        <dgm:presLayoutVars>
          <dgm:hierBranch val="init"/>
        </dgm:presLayoutVars>
      </dgm:prSet>
      <dgm:spPr/>
    </dgm:pt>
    <dgm:pt modelId="{A1E57978-8293-4337-B216-C1A0F420CF71}" type="pres">
      <dgm:prSet presAssocID="{9F563CFC-CF7A-4F56-9DD7-42BA7314537E}" presName="rootComposite" presStyleCnt="0"/>
      <dgm:spPr/>
    </dgm:pt>
    <dgm:pt modelId="{D2748A6F-FFAC-4AB8-B042-40BA2D905374}" type="pres">
      <dgm:prSet presAssocID="{9F563CFC-CF7A-4F56-9DD7-42BA7314537E}" presName="rootText" presStyleLbl="node2" presStyleIdx="1" presStyleCnt="6">
        <dgm:presLayoutVars>
          <dgm:chPref val="3"/>
        </dgm:presLayoutVars>
      </dgm:prSet>
      <dgm:spPr/>
    </dgm:pt>
    <dgm:pt modelId="{5A2DF7A5-45B6-4A96-BCB2-BF708CEE36D7}" type="pres">
      <dgm:prSet presAssocID="{9F563CFC-CF7A-4F56-9DD7-42BA7314537E}" presName="rootConnector" presStyleLbl="node2" presStyleIdx="1" presStyleCnt="6"/>
      <dgm:spPr/>
    </dgm:pt>
    <dgm:pt modelId="{428C355E-65BE-41D2-9BDE-40ADBAE9B99E}" type="pres">
      <dgm:prSet presAssocID="{9F563CFC-CF7A-4F56-9DD7-42BA7314537E}" presName="hierChild4" presStyleCnt="0"/>
      <dgm:spPr/>
    </dgm:pt>
    <dgm:pt modelId="{02588CC5-D938-47D4-8296-BCFE3060A992}" type="pres">
      <dgm:prSet presAssocID="{9F563CFC-CF7A-4F56-9DD7-42BA7314537E}" presName="hierChild5" presStyleCnt="0"/>
      <dgm:spPr/>
    </dgm:pt>
    <dgm:pt modelId="{517E75FE-7ECF-443F-AA7D-7CC2207BD2CE}" type="pres">
      <dgm:prSet presAssocID="{EED55B9C-97B5-4155-84BC-E66AC257698D}" presName="Name37" presStyleLbl="parChTrans1D2" presStyleIdx="2" presStyleCnt="6"/>
      <dgm:spPr/>
    </dgm:pt>
    <dgm:pt modelId="{2C04F608-411C-49C5-BDDB-3EA23843C20A}" type="pres">
      <dgm:prSet presAssocID="{AD94E4DC-E668-4298-869F-E7326652C7A8}" presName="hierRoot2" presStyleCnt="0">
        <dgm:presLayoutVars>
          <dgm:hierBranch val="init"/>
        </dgm:presLayoutVars>
      </dgm:prSet>
      <dgm:spPr/>
    </dgm:pt>
    <dgm:pt modelId="{73842F5E-8950-46B6-8F6C-2BF86E8A0147}" type="pres">
      <dgm:prSet presAssocID="{AD94E4DC-E668-4298-869F-E7326652C7A8}" presName="rootComposite" presStyleCnt="0"/>
      <dgm:spPr/>
    </dgm:pt>
    <dgm:pt modelId="{0C9EDF96-5D4B-44D3-B3B9-BF5895F2D562}" type="pres">
      <dgm:prSet presAssocID="{AD94E4DC-E668-4298-869F-E7326652C7A8}" presName="rootText" presStyleLbl="node2" presStyleIdx="2" presStyleCnt="6">
        <dgm:presLayoutVars>
          <dgm:chPref val="3"/>
        </dgm:presLayoutVars>
      </dgm:prSet>
      <dgm:spPr/>
    </dgm:pt>
    <dgm:pt modelId="{815AD306-E591-4A71-B1AB-A2BEFFF5E69F}" type="pres">
      <dgm:prSet presAssocID="{AD94E4DC-E668-4298-869F-E7326652C7A8}" presName="rootConnector" presStyleLbl="node2" presStyleIdx="2" presStyleCnt="6"/>
      <dgm:spPr/>
    </dgm:pt>
    <dgm:pt modelId="{AACFE8B8-9581-4227-BA3C-05C35F6BAD11}" type="pres">
      <dgm:prSet presAssocID="{AD94E4DC-E668-4298-869F-E7326652C7A8}" presName="hierChild4" presStyleCnt="0"/>
      <dgm:spPr/>
    </dgm:pt>
    <dgm:pt modelId="{756358A1-0F39-468F-9EB7-7AFCB800F884}" type="pres">
      <dgm:prSet presAssocID="{AD94E4DC-E668-4298-869F-E7326652C7A8}" presName="hierChild5" presStyleCnt="0"/>
      <dgm:spPr/>
    </dgm:pt>
    <dgm:pt modelId="{38E1F331-5A96-451B-9F94-72023EEB8ADF}" type="pres">
      <dgm:prSet presAssocID="{4AAE2E8F-0B4C-49A1-9127-C99F908EA539}" presName="Name37" presStyleLbl="parChTrans1D2" presStyleIdx="3" presStyleCnt="6"/>
      <dgm:spPr/>
    </dgm:pt>
    <dgm:pt modelId="{D8A7A178-231F-4937-9912-2BEC02E9B9CB}" type="pres">
      <dgm:prSet presAssocID="{D67DEE02-02FE-4E23-B850-F85873B5EA6F}" presName="hierRoot2" presStyleCnt="0">
        <dgm:presLayoutVars>
          <dgm:hierBranch val="init"/>
        </dgm:presLayoutVars>
      </dgm:prSet>
      <dgm:spPr/>
    </dgm:pt>
    <dgm:pt modelId="{170ACF1B-E027-43B2-904A-9165B272D3E9}" type="pres">
      <dgm:prSet presAssocID="{D67DEE02-02FE-4E23-B850-F85873B5EA6F}" presName="rootComposite" presStyleCnt="0"/>
      <dgm:spPr/>
    </dgm:pt>
    <dgm:pt modelId="{FCCA18FF-F19E-4364-B770-6E68CDCA3361}" type="pres">
      <dgm:prSet presAssocID="{D67DEE02-02FE-4E23-B850-F85873B5EA6F}" presName="rootText" presStyleLbl="node2" presStyleIdx="3" presStyleCnt="6">
        <dgm:presLayoutVars>
          <dgm:chPref val="3"/>
        </dgm:presLayoutVars>
      </dgm:prSet>
      <dgm:spPr/>
    </dgm:pt>
    <dgm:pt modelId="{0BCAD144-2B12-4CC5-83F9-0C4A4978DD57}" type="pres">
      <dgm:prSet presAssocID="{D67DEE02-02FE-4E23-B850-F85873B5EA6F}" presName="rootConnector" presStyleLbl="node2" presStyleIdx="3" presStyleCnt="6"/>
      <dgm:spPr/>
    </dgm:pt>
    <dgm:pt modelId="{A032B6E4-7DA9-4B31-BBD3-711D41C94E61}" type="pres">
      <dgm:prSet presAssocID="{D67DEE02-02FE-4E23-B850-F85873B5EA6F}" presName="hierChild4" presStyleCnt="0"/>
      <dgm:spPr/>
    </dgm:pt>
    <dgm:pt modelId="{0A804689-39CB-4DEA-A9F5-59C870360DE9}" type="pres">
      <dgm:prSet presAssocID="{D67DEE02-02FE-4E23-B850-F85873B5EA6F}" presName="hierChild5" presStyleCnt="0"/>
      <dgm:spPr/>
    </dgm:pt>
    <dgm:pt modelId="{C661D725-6782-493D-ACF6-E337A5102FF2}" type="pres">
      <dgm:prSet presAssocID="{F86C3EB3-7851-4BB6-882E-A4DBD7A6A53F}" presName="Name37" presStyleLbl="parChTrans1D2" presStyleIdx="4" presStyleCnt="6"/>
      <dgm:spPr/>
    </dgm:pt>
    <dgm:pt modelId="{4CFF3909-5C22-4878-AA77-5EF7F2E8533D}" type="pres">
      <dgm:prSet presAssocID="{1744FD24-377E-4AB9-85EF-BBF4F3CAC2DB}" presName="hierRoot2" presStyleCnt="0">
        <dgm:presLayoutVars>
          <dgm:hierBranch val="init"/>
        </dgm:presLayoutVars>
      </dgm:prSet>
      <dgm:spPr/>
    </dgm:pt>
    <dgm:pt modelId="{5BF04806-F1FA-40BE-A8EA-2A16BE2F91DC}" type="pres">
      <dgm:prSet presAssocID="{1744FD24-377E-4AB9-85EF-BBF4F3CAC2DB}" presName="rootComposite" presStyleCnt="0"/>
      <dgm:spPr/>
    </dgm:pt>
    <dgm:pt modelId="{3B737A23-89DD-4364-86AE-6F476B738DA5}" type="pres">
      <dgm:prSet presAssocID="{1744FD24-377E-4AB9-85EF-BBF4F3CAC2DB}" presName="rootText" presStyleLbl="node2" presStyleIdx="4" presStyleCnt="6">
        <dgm:presLayoutVars>
          <dgm:chPref val="3"/>
        </dgm:presLayoutVars>
      </dgm:prSet>
      <dgm:spPr/>
    </dgm:pt>
    <dgm:pt modelId="{574D21B8-E61F-4AEE-A097-6D4E0CA7E2F8}" type="pres">
      <dgm:prSet presAssocID="{1744FD24-377E-4AB9-85EF-BBF4F3CAC2DB}" presName="rootConnector" presStyleLbl="node2" presStyleIdx="4" presStyleCnt="6"/>
      <dgm:spPr/>
    </dgm:pt>
    <dgm:pt modelId="{D8FB245F-4AAC-41F4-A065-976C99CF36B2}" type="pres">
      <dgm:prSet presAssocID="{1744FD24-377E-4AB9-85EF-BBF4F3CAC2DB}" presName="hierChild4" presStyleCnt="0"/>
      <dgm:spPr/>
    </dgm:pt>
    <dgm:pt modelId="{0B1AB3DD-B586-4549-9965-92A329FECAE1}" type="pres">
      <dgm:prSet presAssocID="{1744FD24-377E-4AB9-85EF-BBF4F3CAC2DB}" presName="hierChild5" presStyleCnt="0"/>
      <dgm:spPr/>
    </dgm:pt>
    <dgm:pt modelId="{BB0B0671-FC2B-48D5-BF20-AEFF51E92281}" type="pres">
      <dgm:prSet presAssocID="{1119317B-5897-4934-82C3-A6C2A15992E1}" presName="Name37" presStyleLbl="parChTrans1D2" presStyleIdx="5" presStyleCnt="6"/>
      <dgm:spPr/>
    </dgm:pt>
    <dgm:pt modelId="{08747E06-6A59-4843-9AB2-52F4569EE1BD}" type="pres">
      <dgm:prSet presAssocID="{5B79D085-6C8A-4A66-87F3-65C60810DCC1}" presName="hierRoot2" presStyleCnt="0">
        <dgm:presLayoutVars>
          <dgm:hierBranch val="init"/>
        </dgm:presLayoutVars>
      </dgm:prSet>
      <dgm:spPr/>
    </dgm:pt>
    <dgm:pt modelId="{0C439591-0010-4492-95A3-976273048D08}" type="pres">
      <dgm:prSet presAssocID="{5B79D085-6C8A-4A66-87F3-65C60810DCC1}" presName="rootComposite" presStyleCnt="0"/>
      <dgm:spPr/>
    </dgm:pt>
    <dgm:pt modelId="{9E86B972-492F-4621-9DC0-C686C122AE25}" type="pres">
      <dgm:prSet presAssocID="{5B79D085-6C8A-4A66-87F3-65C60810DCC1}" presName="rootText" presStyleLbl="node2" presStyleIdx="5" presStyleCnt="6">
        <dgm:presLayoutVars>
          <dgm:chPref val="3"/>
        </dgm:presLayoutVars>
      </dgm:prSet>
      <dgm:spPr/>
    </dgm:pt>
    <dgm:pt modelId="{7888C8DB-6CF0-4964-A0B4-A7C678016574}" type="pres">
      <dgm:prSet presAssocID="{5B79D085-6C8A-4A66-87F3-65C60810DCC1}" presName="rootConnector" presStyleLbl="node2" presStyleIdx="5" presStyleCnt="6"/>
      <dgm:spPr/>
    </dgm:pt>
    <dgm:pt modelId="{3CAC8003-FC34-4430-8DA3-21837D64807F}" type="pres">
      <dgm:prSet presAssocID="{5B79D085-6C8A-4A66-87F3-65C60810DCC1}" presName="hierChild4" presStyleCnt="0"/>
      <dgm:spPr/>
    </dgm:pt>
    <dgm:pt modelId="{AD232023-4C45-44AE-B523-7A82EE4B4D95}" type="pres">
      <dgm:prSet presAssocID="{5B79D085-6C8A-4A66-87F3-65C60810DCC1}" presName="hierChild5" presStyleCnt="0"/>
      <dgm:spPr/>
    </dgm:pt>
    <dgm:pt modelId="{4E1CD8BE-514F-425D-9770-8C6A0C6C10C1}" type="pres">
      <dgm:prSet presAssocID="{B0BFA011-5841-419F-B7F0-7819118F52E1}" presName="hierChild3" presStyleCnt="0"/>
      <dgm:spPr/>
    </dgm:pt>
  </dgm:ptLst>
  <dgm:cxnLst>
    <dgm:cxn modelId="{464D530E-5754-46D8-BF84-E19DAF2612E3}" type="presOf" srcId="{5AB85D5F-B7CB-474A-83E3-1618E53B0E24}" destId="{CF7D0564-C42D-411D-852F-FA4BFC6C4C54}" srcOrd="0" destOrd="0" presId="urn:microsoft.com/office/officeart/2005/8/layout/orgChart1"/>
    <dgm:cxn modelId="{7DADA116-53FE-4FD8-8EF1-506EA27B8416}" srcId="{B0BFA011-5841-419F-B7F0-7819118F52E1}" destId="{D67DEE02-02FE-4E23-B850-F85873B5EA6F}" srcOrd="3" destOrd="0" parTransId="{4AAE2E8F-0B4C-49A1-9127-C99F908EA539}" sibTransId="{B168EFB7-7D1B-421E-9A46-F88FB91C504D}"/>
    <dgm:cxn modelId="{4C58AD16-F00F-4D7C-9636-FEFEA5A2AB6A}" srcId="{B0BFA011-5841-419F-B7F0-7819118F52E1}" destId="{5AB85D5F-B7CB-474A-83E3-1618E53B0E24}" srcOrd="0" destOrd="0" parTransId="{0ACE5DB3-E84A-4EFD-9680-141DBE778F5B}" sibTransId="{F3B89954-9C24-4C9D-9E57-78D0FCDB53C2}"/>
    <dgm:cxn modelId="{F36F5D18-6681-4BF2-B065-98AFA51B9000}" type="presOf" srcId="{5B79D085-6C8A-4A66-87F3-65C60810DCC1}" destId="{7888C8DB-6CF0-4964-A0B4-A7C678016574}" srcOrd="1" destOrd="0" presId="urn:microsoft.com/office/officeart/2005/8/layout/orgChart1"/>
    <dgm:cxn modelId="{E2345B1F-1E44-4681-8ADA-1E3CDBD682B9}" srcId="{B0BFA011-5841-419F-B7F0-7819118F52E1}" destId="{AD94E4DC-E668-4298-869F-E7326652C7A8}" srcOrd="2" destOrd="0" parTransId="{EED55B9C-97B5-4155-84BC-E66AC257698D}" sibTransId="{C51D48B3-9D10-405F-B955-11E1B1F92117}"/>
    <dgm:cxn modelId="{E4F40F20-9431-4AD9-AF0A-01275BF4D501}" srcId="{B0BFA011-5841-419F-B7F0-7819118F52E1}" destId="{5B79D085-6C8A-4A66-87F3-65C60810DCC1}" srcOrd="5" destOrd="0" parTransId="{1119317B-5897-4934-82C3-A6C2A15992E1}" sibTransId="{4185257D-FCC2-41CF-A13B-CD8BA274A658}"/>
    <dgm:cxn modelId="{28BBC42B-538F-4D54-A894-6315625F7965}" srcId="{B0BFA011-5841-419F-B7F0-7819118F52E1}" destId="{9F563CFC-CF7A-4F56-9DD7-42BA7314537E}" srcOrd="1" destOrd="0" parTransId="{ADB6CEBF-8514-493B-8444-21621BB8DE29}" sibTransId="{4A8E9CE0-870E-4AF6-9F3E-A11D96B09B33}"/>
    <dgm:cxn modelId="{B48B4131-0CC2-4315-A789-E0CAC8382AD0}" type="presOf" srcId="{1744FD24-377E-4AB9-85EF-BBF4F3CAC2DB}" destId="{574D21B8-E61F-4AEE-A097-6D4E0CA7E2F8}" srcOrd="1" destOrd="0" presId="urn:microsoft.com/office/officeart/2005/8/layout/orgChart1"/>
    <dgm:cxn modelId="{51678D3E-6879-4CC6-8DC6-DE5F9EB1AE4F}" type="presOf" srcId="{B0BFA011-5841-419F-B7F0-7819118F52E1}" destId="{2EFB0CD8-2225-4ECA-AEB1-114C1AD1119E}" srcOrd="1" destOrd="0" presId="urn:microsoft.com/office/officeart/2005/8/layout/orgChart1"/>
    <dgm:cxn modelId="{42EF545B-1503-416E-8238-C351B3A42957}" type="presOf" srcId="{5AB85D5F-B7CB-474A-83E3-1618E53B0E24}" destId="{014F39D7-1171-474A-8D40-F5BA745B7503}" srcOrd="1" destOrd="0" presId="urn:microsoft.com/office/officeart/2005/8/layout/orgChart1"/>
    <dgm:cxn modelId="{82143164-F93E-4D79-9015-4B83C5D4C135}" type="presOf" srcId="{D67DEE02-02FE-4E23-B850-F85873B5EA6F}" destId="{FCCA18FF-F19E-4364-B770-6E68CDCA3361}" srcOrd="0" destOrd="0" presId="urn:microsoft.com/office/officeart/2005/8/layout/orgChart1"/>
    <dgm:cxn modelId="{A5F52A65-8FEE-4E03-9D81-1870B9F293BE}" type="presOf" srcId="{ADB6CEBF-8514-493B-8444-21621BB8DE29}" destId="{F8E30AED-A338-4A78-B55F-D644800B98B5}" srcOrd="0" destOrd="0" presId="urn:microsoft.com/office/officeart/2005/8/layout/orgChart1"/>
    <dgm:cxn modelId="{DC6BCE68-ED95-4BB4-97EF-4DAB9B5B4E46}" srcId="{266F4DD4-FE53-4A51-974E-D0B5A38DEF1A}" destId="{B0BFA011-5841-419F-B7F0-7819118F52E1}" srcOrd="0" destOrd="0" parTransId="{918D1EB9-916B-4622-B3CB-8DF7153ABA9C}" sibTransId="{BDE3D727-4C28-40A6-BC00-6C14D390F332}"/>
    <dgm:cxn modelId="{D8C47B6D-5093-4B12-8B72-F196940AC1EF}" type="presOf" srcId="{F86C3EB3-7851-4BB6-882E-A4DBD7A6A53F}" destId="{C661D725-6782-493D-ACF6-E337A5102FF2}" srcOrd="0" destOrd="0" presId="urn:microsoft.com/office/officeart/2005/8/layout/orgChart1"/>
    <dgm:cxn modelId="{B1A3D772-B54E-4103-8F33-7A3C5852F058}" type="presOf" srcId="{EED55B9C-97B5-4155-84BC-E66AC257698D}" destId="{517E75FE-7ECF-443F-AA7D-7CC2207BD2CE}" srcOrd="0" destOrd="0" presId="urn:microsoft.com/office/officeart/2005/8/layout/orgChart1"/>
    <dgm:cxn modelId="{F0716B8C-D35F-4CE3-80FE-F29A3981BED9}" type="presOf" srcId="{9F563CFC-CF7A-4F56-9DD7-42BA7314537E}" destId="{5A2DF7A5-45B6-4A96-BCB2-BF708CEE36D7}" srcOrd="1" destOrd="0" presId="urn:microsoft.com/office/officeart/2005/8/layout/orgChart1"/>
    <dgm:cxn modelId="{C7E42993-BA2F-4CA8-AF5A-5DF497B39793}" type="presOf" srcId="{1119317B-5897-4934-82C3-A6C2A15992E1}" destId="{BB0B0671-FC2B-48D5-BF20-AEFF51E92281}" srcOrd="0" destOrd="0" presId="urn:microsoft.com/office/officeart/2005/8/layout/orgChart1"/>
    <dgm:cxn modelId="{E019D7A7-9242-4D01-A4AA-CC5A7BB6BB66}" type="presOf" srcId="{AD94E4DC-E668-4298-869F-E7326652C7A8}" destId="{0C9EDF96-5D4B-44D3-B3B9-BF5895F2D562}" srcOrd="0" destOrd="0" presId="urn:microsoft.com/office/officeart/2005/8/layout/orgChart1"/>
    <dgm:cxn modelId="{1840FFA7-4E07-49BF-9DE8-72ABCD0B4639}" type="presOf" srcId="{1744FD24-377E-4AB9-85EF-BBF4F3CAC2DB}" destId="{3B737A23-89DD-4364-86AE-6F476B738DA5}" srcOrd="0" destOrd="0" presId="urn:microsoft.com/office/officeart/2005/8/layout/orgChart1"/>
    <dgm:cxn modelId="{082091B5-1548-4BBF-B6E3-2C61B4FE84FD}" srcId="{B0BFA011-5841-419F-B7F0-7819118F52E1}" destId="{1744FD24-377E-4AB9-85EF-BBF4F3CAC2DB}" srcOrd="4" destOrd="0" parTransId="{F86C3EB3-7851-4BB6-882E-A4DBD7A6A53F}" sibTransId="{2C5CF054-4D67-4F5A-8313-E309309EA3C8}"/>
    <dgm:cxn modelId="{434936CB-8000-42FF-975D-8E59D9CBB875}" type="presOf" srcId="{266F4DD4-FE53-4A51-974E-D0B5A38DEF1A}" destId="{504AD883-1706-4FCE-A3D1-CCDF14B7F2EA}" srcOrd="0" destOrd="0" presId="urn:microsoft.com/office/officeart/2005/8/layout/orgChart1"/>
    <dgm:cxn modelId="{CF3707CF-5C91-4442-9785-E7661DFEFF7D}" type="presOf" srcId="{9F563CFC-CF7A-4F56-9DD7-42BA7314537E}" destId="{D2748A6F-FFAC-4AB8-B042-40BA2D905374}" srcOrd="0" destOrd="0" presId="urn:microsoft.com/office/officeart/2005/8/layout/orgChart1"/>
    <dgm:cxn modelId="{0B9D75CF-C9C5-4912-B11D-96101AA48626}" type="presOf" srcId="{D67DEE02-02FE-4E23-B850-F85873B5EA6F}" destId="{0BCAD144-2B12-4CC5-83F9-0C4A4978DD57}" srcOrd="1" destOrd="0" presId="urn:microsoft.com/office/officeart/2005/8/layout/orgChart1"/>
    <dgm:cxn modelId="{B9C87AD5-5E9A-4DC9-811E-EEFD7EA7B4F7}" type="presOf" srcId="{5B79D085-6C8A-4A66-87F3-65C60810DCC1}" destId="{9E86B972-492F-4621-9DC0-C686C122AE25}" srcOrd="0" destOrd="0" presId="urn:microsoft.com/office/officeart/2005/8/layout/orgChart1"/>
    <dgm:cxn modelId="{6C80DED9-3527-4F3B-84B8-9647940E4372}" type="presOf" srcId="{4AAE2E8F-0B4C-49A1-9127-C99F908EA539}" destId="{38E1F331-5A96-451B-9F94-72023EEB8ADF}" srcOrd="0" destOrd="0" presId="urn:microsoft.com/office/officeart/2005/8/layout/orgChart1"/>
    <dgm:cxn modelId="{76F6BCDF-7983-4AC0-9894-9EAB65CC7C2E}" type="presOf" srcId="{0ACE5DB3-E84A-4EFD-9680-141DBE778F5B}" destId="{AD38D883-6B21-405B-834D-381EECA89F26}" srcOrd="0" destOrd="0" presId="urn:microsoft.com/office/officeart/2005/8/layout/orgChart1"/>
    <dgm:cxn modelId="{537C22E9-9CEC-49D6-A97B-364F5FF059A6}" type="presOf" srcId="{B0BFA011-5841-419F-B7F0-7819118F52E1}" destId="{284B5E23-A45A-44AC-B726-E4FD4EC5B7B8}" srcOrd="0" destOrd="0" presId="urn:microsoft.com/office/officeart/2005/8/layout/orgChart1"/>
    <dgm:cxn modelId="{A50DB4EC-4EED-4E11-B37C-8F570CD5305F}" type="presOf" srcId="{AD94E4DC-E668-4298-869F-E7326652C7A8}" destId="{815AD306-E591-4A71-B1AB-A2BEFFF5E69F}" srcOrd="1" destOrd="0" presId="urn:microsoft.com/office/officeart/2005/8/layout/orgChart1"/>
    <dgm:cxn modelId="{F8371CB9-3E89-4D67-B2E1-26E3E5AAC466}" type="presParOf" srcId="{504AD883-1706-4FCE-A3D1-CCDF14B7F2EA}" destId="{1DCD00D1-B05C-41FA-9DB6-1A55A811866F}" srcOrd="0" destOrd="0" presId="urn:microsoft.com/office/officeart/2005/8/layout/orgChart1"/>
    <dgm:cxn modelId="{F79A7783-B23F-48D5-86CA-6F51CE298979}" type="presParOf" srcId="{1DCD00D1-B05C-41FA-9DB6-1A55A811866F}" destId="{E8A8596E-7550-4CB2-B4D9-41A474307F58}" srcOrd="0" destOrd="0" presId="urn:microsoft.com/office/officeart/2005/8/layout/orgChart1"/>
    <dgm:cxn modelId="{DF59851A-D507-4F7B-922F-674147CDCEDC}" type="presParOf" srcId="{E8A8596E-7550-4CB2-B4D9-41A474307F58}" destId="{284B5E23-A45A-44AC-B726-E4FD4EC5B7B8}" srcOrd="0" destOrd="0" presId="urn:microsoft.com/office/officeart/2005/8/layout/orgChart1"/>
    <dgm:cxn modelId="{F78D07F4-1DAC-4E12-9DF8-A05549E57B49}" type="presParOf" srcId="{E8A8596E-7550-4CB2-B4D9-41A474307F58}" destId="{2EFB0CD8-2225-4ECA-AEB1-114C1AD1119E}" srcOrd="1" destOrd="0" presId="urn:microsoft.com/office/officeart/2005/8/layout/orgChart1"/>
    <dgm:cxn modelId="{A2FAE29E-190A-44DA-93B5-62EA10564DFE}" type="presParOf" srcId="{1DCD00D1-B05C-41FA-9DB6-1A55A811866F}" destId="{4FFD1A57-63DA-467E-84EB-4B329D5EC499}" srcOrd="1" destOrd="0" presId="urn:microsoft.com/office/officeart/2005/8/layout/orgChart1"/>
    <dgm:cxn modelId="{ED8DF31B-2178-47CF-AB26-FD1050BBA836}" type="presParOf" srcId="{4FFD1A57-63DA-467E-84EB-4B329D5EC499}" destId="{AD38D883-6B21-405B-834D-381EECA89F26}" srcOrd="0" destOrd="0" presId="urn:microsoft.com/office/officeart/2005/8/layout/orgChart1"/>
    <dgm:cxn modelId="{C18200A6-5788-42F7-B152-9FF0FBFD9C6B}" type="presParOf" srcId="{4FFD1A57-63DA-467E-84EB-4B329D5EC499}" destId="{2E32CEF1-74F3-45A6-B62C-B1DAEF670FB2}" srcOrd="1" destOrd="0" presId="urn:microsoft.com/office/officeart/2005/8/layout/orgChart1"/>
    <dgm:cxn modelId="{73FBC6D3-8670-42BD-A44E-00D6B5442B3A}" type="presParOf" srcId="{2E32CEF1-74F3-45A6-B62C-B1DAEF670FB2}" destId="{1158ED68-9D31-4539-A9FC-15CC69E77C9A}" srcOrd="0" destOrd="0" presId="urn:microsoft.com/office/officeart/2005/8/layout/orgChart1"/>
    <dgm:cxn modelId="{6AEA4EC5-6A3B-4139-A210-AF30695F4A91}" type="presParOf" srcId="{1158ED68-9D31-4539-A9FC-15CC69E77C9A}" destId="{CF7D0564-C42D-411D-852F-FA4BFC6C4C54}" srcOrd="0" destOrd="0" presId="urn:microsoft.com/office/officeart/2005/8/layout/orgChart1"/>
    <dgm:cxn modelId="{31B355FE-37F3-4ACF-AFAC-CB625E8CEA22}" type="presParOf" srcId="{1158ED68-9D31-4539-A9FC-15CC69E77C9A}" destId="{014F39D7-1171-474A-8D40-F5BA745B7503}" srcOrd="1" destOrd="0" presId="urn:microsoft.com/office/officeart/2005/8/layout/orgChart1"/>
    <dgm:cxn modelId="{04079EA9-CF3D-453E-B3D7-47DB61EDBA91}" type="presParOf" srcId="{2E32CEF1-74F3-45A6-B62C-B1DAEF670FB2}" destId="{8C9099DF-BD9B-4F00-8DDA-CCDCEA60E976}" srcOrd="1" destOrd="0" presId="urn:microsoft.com/office/officeart/2005/8/layout/orgChart1"/>
    <dgm:cxn modelId="{363AFE35-E96B-4105-95E9-04CE3FA93819}" type="presParOf" srcId="{2E32CEF1-74F3-45A6-B62C-B1DAEF670FB2}" destId="{B48016BA-EB06-4C1D-B7D2-1F6D32E3F0CA}" srcOrd="2" destOrd="0" presId="urn:microsoft.com/office/officeart/2005/8/layout/orgChart1"/>
    <dgm:cxn modelId="{2A42E60C-00D5-4152-9F1D-6D02F9AE486F}" type="presParOf" srcId="{4FFD1A57-63DA-467E-84EB-4B329D5EC499}" destId="{F8E30AED-A338-4A78-B55F-D644800B98B5}" srcOrd="2" destOrd="0" presId="urn:microsoft.com/office/officeart/2005/8/layout/orgChart1"/>
    <dgm:cxn modelId="{AC87A761-E72F-4281-9F4A-0ED5CB9060B0}" type="presParOf" srcId="{4FFD1A57-63DA-467E-84EB-4B329D5EC499}" destId="{86DB3BFC-B2D3-40D1-8343-0AECA6AB90DB}" srcOrd="3" destOrd="0" presId="urn:microsoft.com/office/officeart/2005/8/layout/orgChart1"/>
    <dgm:cxn modelId="{B31B73E9-6F9F-4804-B57D-37683B8884AE}" type="presParOf" srcId="{86DB3BFC-B2D3-40D1-8343-0AECA6AB90DB}" destId="{A1E57978-8293-4337-B216-C1A0F420CF71}" srcOrd="0" destOrd="0" presId="urn:microsoft.com/office/officeart/2005/8/layout/orgChart1"/>
    <dgm:cxn modelId="{A123BF41-DD5B-4BFA-9E19-488F5CDD4639}" type="presParOf" srcId="{A1E57978-8293-4337-B216-C1A0F420CF71}" destId="{D2748A6F-FFAC-4AB8-B042-40BA2D905374}" srcOrd="0" destOrd="0" presId="urn:microsoft.com/office/officeart/2005/8/layout/orgChart1"/>
    <dgm:cxn modelId="{A1ECCE54-205C-495C-8C3F-DF4A434BF3B9}" type="presParOf" srcId="{A1E57978-8293-4337-B216-C1A0F420CF71}" destId="{5A2DF7A5-45B6-4A96-BCB2-BF708CEE36D7}" srcOrd="1" destOrd="0" presId="urn:microsoft.com/office/officeart/2005/8/layout/orgChart1"/>
    <dgm:cxn modelId="{6A0B9332-81C1-4F15-8888-E9E159013175}" type="presParOf" srcId="{86DB3BFC-B2D3-40D1-8343-0AECA6AB90DB}" destId="{428C355E-65BE-41D2-9BDE-40ADBAE9B99E}" srcOrd="1" destOrd="0" presId="urn:microsoft.com/office/officeart/2005/8/layout/orgChart1"/>
    <dgm:cxn modelId="{AAFE1D79-A2E4-477A-AE61-421BA6F96224}" type="presParOf" srcId="{86DB3BFC-B2D3-40D1-8343-0AECA6AB90DB}" destId="{02588CC5-D938-47D4-8296-BCFE3060A992}" srcOrd="2" destOrd="0" presId="urn:microsoft.com/office/officeart/2005/8/layout/orgChart1"/>
    <dgm:cxn modelId="{FD428353-83BA-40CD-87AA-7A1866477192}" type="presParOf" srcId="{4FFD1A57-63DA-467E-84EB-4B329D5EC499}" destId="{517E75FE-7ECF-443F-AA7D-7CC2207BD2CE}" srcOrd="4" destOrd="0" presId="urn:microsoft.com/office/officeart/2005/8/layout/orgChart1"/>
    <dgm:cxn modelId="{EAABFE52-094C-43B1-955D-5F8425281DF0}" type="presParOf" srcId="{4FFD1A57-63DA-467E-84EB-4B329D5EC499}" destId="{2C04F608-411C-49C5-BDDB-3EA23843C20A}" srcOrd="5" destOrd="0" presId="urn:microsoft.com/office/officeart/2005/8/layout/orgChart1"/>
    <dgm:cxn modelId="{6B73666E-E69A-4DFD-9D4E-BB4BAB9F8403}" type="presParOf" srcId="{2C04F608-411C-49C5-BDDB-3EA23843C20A}" destId="{73842F5E-8950-46B6-8F6C-2BF86E8A0147}" srcOrd="0" destOrd="0" presId="urn:microsoft.com/office/officeart/2005/8/layout/orgChart1"/>
    <dgm:cxn modelId="{1AA10D93-65E0-45AD-A083-4653DB7CB3B3}" type="presParOf" srcId="{73842F5E-8950-46B6-8F6C-2BF86E8A0147}" destId="{0C9EDF96-5D4B-44D3-B3B9-BF5895F2D562}" srcOrd="0" destOrd="0" presId="urn:microsoft.com/office/officeart/2005/8/layout/orgChart1"/>
    <dgm:cxn modelId="{83330B7B-C840-4A2F-BC35-2A5265FCA489}" type="presParOf" srcId="{73842F5E-8950-46B6-8F6C-2BF86E8A0147}" destId="{815AD306-E591-4A71-B1AB-A2BEFFF5E69F}" srcOrd="1" destOrd="0" presId="urn:microsoft.com/office/officeart/2005/8/layout/orgChart1"/>
    <dgm:cxn modelId="{8A7691E4-8D91-44CB-A895-58F421B42BDA}" type="presParOf" srcId="{2C04F608-411C-49C5-BDDB-3EA23843C20A}" destId="{AACFE8B8-9581-4227-BA3C-05C35F6BAD11}" srcOrd="1" destOrd="0" presId="urn:microsoft.com/office/officeart/2005/8/layout/orgChart1"/>
    <dgm:cxn modelId="{8DE51BF1-CFFE-42F3-B28C-9FE72091895E}" type="presParOf" srcId="{2C04F608-411C-49C5-BDDB-3EA23843C20A}" destId="{756358A1-0F39-468F-9EB7-7AFCB800F884}" srcOrd="2" destOrd="0" presId="urn:microsoft.com/office/officeart/2005/8/layout/orgChart1"/>
    <dgm:cxn modelId="{7453D2BC-A5A3-4277-A178-9F117BE1C19D}" type="presParOf" srcId="{4FFD1A57-63DA-467E-84EB-4B329D5EC499}" destId="{38E1F331-5A96-451B-9F94-72023EEB8ADF}" srcOrd="6" destOrd="0" presId="urn:microsoft.com/office/officeart/2005/8/layout/orgChart1"/>
    <dgm:cxn modelId="{A0E6B066-BFF8-4252-A83E-8CF42CAF4B14}" type="presParOf" srcId="{4FFD1A57-63DA-467E-84EB-4B329D5EC499}" destId="{D8A7A178-231F-4937-9912-2BEC02E9B9CB}" srcOrd="7" destOrd="0" presId="urn:microsoft.com/office/officeart/2005/8/layout/orgChart1"/>
    <dgm:cxn modelId="{F6712182-0570-4E84-AC6D-40252C957ACE}" type="presParOf" srcId="{D8A7A178-231F-4937-9912-2BEC02E9B9CB}" destId="{170ACF1B-E027-43B2-904A-9165B272D3E9}" srcOrd="0" destOrd="0" presId="urn:microsoft.com/office/officeart/2005/8/layout/orgChart1"/>
    <dgm:cxn modelId="{ED6F209D-F8FB-47FC-BD91-5C2B59ADED42}" type="presParOf" srcId="{170ACF1B-E027-43B2-904A-9165B272D3E9}" destId="{FCCA18FF-F19E-4364-B770-6E68CDCA3361}" srcOrd="0" destOrd="0" presId="urn:microsoft.com/office/officeart/2005/8/layout/orgChart1"/>
    <dgm:cxn modelId="{684A7178-A469-4C66-9A2A-2FEE02AEDBE2}" type="presParOf" srcId="{170ACF1B-E027-43B2-904A-9165B272D3E9}" destId="{0BCAD144-2B12-4CC5-83F9-0C4A4978DD57}" srcOrd="1" destOrd="0" presId="urn:microsoft.com/office/officeart/2005/8/layout/orgChart1"/>
    <dgm:cxn modelId="{B0F15E1E-7F31-4A0B-9737-78323394AA7E}" type="presParOf" srcId="{D8A7A178-231F-4937-9912-2BEC02E9B9CB}" destId="{A032B6E4-7DA9-4B31-BBD3-711D41C94E61}" srcOrd="1" destOrd="0" presId="urn:microsoft.com/office/officeart/2005/8/layout/orgChart1"/>
    <dgm:cxn modelId="{20FD66ED-616B-419F-9C5B-E73AB26AF22D}" type="presParOf" srcId="{D8A7A178-231F-4937-9912-2BEC02E9B9CB}" destId="{0A804689-39CB-4DEA-A9F5-59C870360DE9}" srcOrd="2" destOrd="0" presId="urn:microsoft.com/office/officeart/2005/8/layout/orgChart1"/>
    <dgm:cxn modelId="{92167B8F-E555-47B1-A51A-BBCDF927191F}" type="presParOf" srcId="{4FFD1A57-63DA-467E-84EB-4B329D5EC499}" destId="{C661D725-6782-493D-ACF6-E337A5102FF2}" srcOrd="8" destOrd="0" presId="urn:microsoft.com/office/officeart/2005/8/layout/orgChart1"/>
    <dgm:cxn modelId="{00E7838B-11B2-4B9F-8D7C-BA17256092C7}" type="presParOf" srcId="{4FFD1A57-63DA-467E-84EB-4B329D5EC499}" destId="{4CFF3909-5C22-4878-AA77-5EF7F2E8533D}" srcOrd="9" destOrd="0" presId="urn:microsoft.com/office/officeart/2005/8/layout/orgChart1"/>
    <dgm:cxn modelId="{CCE2638A-2246-4EFD-B69F-6C691FC5E38A}" type="presParOf" srcId="{4CFF3909-5C22-4878-AA77-5EF7F2E8533D}" destId="{5BF04806-F1FA-40BE-A8EA-2A16BE2F91DC}" srcOrd="0" destOrd="0" presId="urn:microsoft.com/office/officeart/2005/8/layout/orgChart1"/>
    <dgm:cxn modelId="{711264C3-D1E6-49AE-BA2D-030849103C42}" type="presParOf" srcId="{5BF04806-F1FA-40BE-A8EA-2A16BE2F91DC}" destId="{3B737A23-89DD-4364-86AE-6F476B738DA5}" srcOrd="0" destOrd="0" presId="urn:microsoft.com/office/officeart/2005/8/layout/orgChart1"/>
    <dgm:cxn modelId="{2B6A199B-2C98-4669-8B33-2CDBB7F8E6A3}" type="presParOf" srcId="{5BF04806-F1FA-40BE-A8EA-2A16BE2F91DC}" destId="{574D21B8-E61F-4AEE-A097-6D4E0CA7E2F8}" srcOrd="1" destOrd="0" presId="urn:microsoft.com/office/officeart/2005/8/layout/orgChart1"/>
    <dgm:cxn modelId="{EAE53899-728F-43C2-B4C8-0536B2066835}" type="presParOf" srcId="{4CFF3909-5C22-4878-AA77-5EF7F2E8533D}" destId="{D8FB245F-4AAC-41F4-A065-976C99CF36B2}" srcOrd="1" destOrd="0" presId="urn:microsoft.com/office/officeart/2005/8/layout/orgChart1"/>
    <dgm:cxn modelId="{4629D220-0CF7-4920-AB6B-72D71DDD4DAF}" type="presParOf" srcId="{4CFF3909-5C22-4878-AA77-5EF7F2E8533D}" destId="{0B1AB3DD-B586-4549-9965-92A329FECAE1}" srcOrd="2" destOrd="0" presId="urn:microsoft.com/office/officeart/2005/8/layout/orgChart1"/>
    <dgm:cxn modelId="{673BABC2-3B90-460E-988C-0E7F366DE58C}" type="presParOf" srcId="{4FFD1A57-63DA-467E-84EB-4B329D5EC499}" destId="{BB0B0671-FC2B-48D5-BF20-AEFF51E92281}" srcOrd="10" destOrd="0" presId="urn:microsoft.com/office/officeart/2005/8/layout/orgChart1"/>
    <dgm:cxn modelId="{FE61EA07-31A9-4A15-AD6C-121148180BF7}" type="presParOf" srcId="{4FFD1A57-63DA-467E-84EB-4B329D5EC499}" destId="{08747E06-6A59-4843-9AB2-52F4569EE1BD}" srcOrd="11" destOrd="0" presId="urn:microsoft.com/office/officeart/2005/8/layout/orgChart1"/>
    <dgm:cxn modelId="{4DDB666F-636C-4BC3-88B7-7234A6E30B14}" type="presParOf" srcId="{08747E06-6A59-4843-9AB2-52F4569EE1BD}" destId="{0C439591-0010-4492-95A3-976273048D08}" srcOrd="0" destOrd="0" presId="urn:microsoft.com/office/officeart/2005/8/layout/orgChart1"/>
    <dgm:cxn modelId="{AB628AB3-415D-48A8-823B-2736EF1FAFFE}" type="presParOf" srcId="{0C439591-0010-4492-95A3-976273048D08}" destId="{9E86B972-492F-4621-9DC0-C686C122AE25}" srcOrd="0" destOrd="0" presId="urn:microsoft.com/office/officeart/2005/8/layout/orgChart1"/>
    <dgm:cxn modelId="{63DF9F53-4738-48F2-AE61-A60850378E7F}" type="presParOf" srcId="{0C439591-0010-4492-95A3-976273048D08}" destId="{7888C8DB-6CF0-4964-A0B4-A7C678016574}" srcOrd="1" destOrd="0" presId="urn:microsoft.com/office/officeart/2005/8/layout/orgChart1"/>
    <dgm:cxn modelId="{680F1F14-DCAE-4EC4-B62F-D05B7FE84F58}" type="presParOf" srcId="{08747E06-6A59-4843-9AB2-52F4569EE1BD}" destId="{3CAC8003-FC34-4430-8DA3-21837D64807F}" srcOrd="1" destOrd="0" presId="urn:microsoft.com/office/officeart/2005/8/layout/orgChart1"/>
    <dgm:cxn modelId="{000AF1FB-837B-45C4-BBF9-725185D42188}" type="presParOf" srcId="{08747E06-6A59-4843-9AB2-52F4569EE1BD}" destId="{AD232023-4C45-44AE-B523-7A82EE4B4D95}" srcOrd="2" destOrd="0" presId="urn:microsoft.com/office/officeart/2005/8/layout/orgChart1"/>
    <dgm:cxn modelId="{49B4CA5D-C9E8-484B-82E1-C429E8E5EF1D}" type="presParOf" srcId="{1DCD00D1-B05C-41FA-9DB6-1A55A811866F}" destId="{4E1CD8BE-514F-425D-9770-8C6A0C6C10C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47047078-379D-4C95-819E-0216518C9DC4}" type="doc">
      <dgm:prSet loTypeId="urn:microsoft.com/office/officeart/2005/8/layout/venn2" loCatId="relationship" qsTypeId="urn:microsoft.com/office/officeart/2005/8/quickstyle/simple1" qsCatId="simple" csTypeId="urn:microsoft.com/office/officeart/2005/8/colors/accent1_4" csCatId="accent1" phldr="1"/>
      <dgm:spPr/>
      <dgm:t>
        <a:bodyPr/>
        <a:lstStyle/>
        <a:p>
          <a:endParaRPr lang="en-US"/>
        </a:p>
      </dgm:t>
    </dgm:pt>
    <dgm:pt modelId="{8A8CE218-AD9F-49D6-85AC-C55B11335301}">
      <dgm:prSet phldrT="[Text]" custT="1"/>
      <dgm:spPr>
        <a:xfrm>
          <a:off x="1002015" y="0"/>
          <a:ext cx="4009282" cy="4009282"/>
        </a:xfrm>
        <a:prstGeom prst="ellipse">
          <a:avLst/>
        </a:prstGeom>
        <a:solidFill>
          <a:schemeClr val="tx2">
            <a:lumMod val="75000"/>
            <a:lumOff val="25000"/>
          </a:schemeClr>
        </a:solidFill>
      </dgm:spPr>
      <dgm:t>
        <a:bodyPr lIns="0" tIns="0" rIns="0" bIns="91440"/>
        <a:lstStyle/>
        <a:p>
          <a:pPr>
            <a:buNone/>
          </a:pPr>
          <a:r>
            <a:rPr lang="en-US" sz="1400">
              <a:latin typeface="Segoe UI Semibold" panose="020B0702040204020203" pitchFamily="34" charset="0"/>
              <a:ea typeface="+mn-ea"/>
              <a:cs typeface="Segoe UI Semibold" panose="020B0702040204020203" pitchFamily="34" charset="0"/>
            </a:rPr>
            <a:t>Network control &amp; security</a:t>
          </a:r>
          <a:endParaRPr lang="en-US" sz="1400" dirty="0">
            <a:latin typeface="Segoe UI Semibold" panose="020B0702040204020203" pitchFamily="34" charset="0"/>
            <a:ea typeface="+mn-ea"/>
            <a:cs typeface="Segoe UI Semibold" panose="020B0702040204020203" pitchFamily="34" charset="0"/>
          </a:endParaRPr>
        </a:p>
      </dgm:t>
    </dgm:pt>
    <dgm:pt modelId="{2A931CC2-9603-4C8F-ADE0-E3DDA7996A53}" type="parTrans" cxnId="{A7F3E341-748B-4D92-9DE5-D8AEAC4B990A}">
      <dgm:prSet/>
      <dgm:spPr/>
      <dgm:t>
        <a:bodyPr/>
        <a:lstStyle/>
        <a:p>
          <a:endParaRPr lang="en-US">
            <a:solidFill>
              <a:schemeClr val="bg1"/>
            </a:solidFill>
          </a:endParaRPr>
        </a:p>
      </dgm:t>
    </dgm:pt>
    <dgm:pt modelId="{F784C179-4273-433E-AFB3-5D82B420E5EA}" type="sibTrans" cxnId="{A7F3E341-748B-4D92-9DE5-D8AEAC4B990A}">
      <dgm:prSet/>
      <dgm:spPr/>
      <dgm:t>
        <a:bodyPr/>
        <a:lstStyle/>
        <a:p>
          <a:endParaRPr lang="en-US">
            <a:solidFill>
              <a:schemeClr val="bg1"/>
            </a:solidFill>
          </a:endParaRPr>
        </a:p>
      </dgm:t>
    </dgm:pt>
    <dgm:pt modelId="{1B48D05B-2EFF-4FFA-BEDC-402B4FB4B170}">
      <dgm:prSet phldrT="[Text]" custT="1"/>
      <dgm:spPr>
        <a:xfrm>
          <a:off x="1402943" y="801856"/>
          <a:ext cx="3207425" cy="3207425"/>
        </a:xfrm>
        <a:prstGeom prst="ellipse">
          <a:avLst/>
        </a:prstGeom>
        <a:solidFill>
          <a:schemeClr val="accent1">
            <a:lumMod val="75000"/>
          </a:schemeClr>
        </a:solidFill>
      </dgm:spPr>
      <dgm:t>
        <a:bodyPr lIns="0" tIns="0" rIns="0"/>
        <a:lstStyle/>
        <a:p>
          <a:pPr>
            <a:buNone/>
          </a:pPr>
          <a:r>
            <a:rPr lang="en-US" sz="1400">
              <a:latin typeface="Segoe UI Semibold" panose="020B0702040204020203" pitchFamily="34" charset="0"/>
              <a:ea typeface="+mn-ea"/>
              <a:cs typeface="Segoe UI Semibold" panose="020B0702040204020203" pitchFamily="34" charset="0"/>
            </a:rPr>
            <a:t>Workspace &amp; item access control</a:t>
          </a:r>
          <a:endParaRPr lang="en-US" sz="1400" dirty="0">
            <a:latin typeface="Segoe UI Semibold" panose="020B0702040204020203" pitchFamily="34" charset="0"/>
            <a:ea typeface="+mn-ea"/>
            <a:cs typeface="Segoe UI Semibold" panose="020B0702040204020203" pitchFamily="34" charset="0"/>
          </a:endParaRPr>
        </a:p>
      </dgm:t>
    </dgm:pt>
    <dgm:pt modelId="{DDA366EF-24CC-4796-A48E-5E08BDD37F9F}" type="parTrans" cxnId="{EBEF52E4-FC4D-48F8-892A-87216ACFF399}">
      <dgm:prSet/>
      <dgm:spPr/>
      <dgm:t>
        <a:bodyPr/>
        <a:lstStyle/>
        <a:p>
          <a:endParaRPr lang="en-US">
            <a:solidFill>
              <a:schemeClr val="bg1"/>
            </a:solidFill>
          </a:endParaRPr>
        </a:p>
      </dgm:t>
    </dgm:pt>
    <dgm:pt modelId="{B9F9FC0E-8FEE-484E-8C69-AB091CC1B03B}" type="sibTrans" cxnId="{EBEF52E4-FC4D-48F8-892A-87216ACFF399}">
      <dgm:prSet/>
      <dgm:spPr/>
      <dgm:t>
        <a:bodyPr/>
        <a:lstStyle/>
        <a:p>
          <a:endParaRPr lang="en-US">
            <a:solidFill>
              <a:schemeClr val="bg1"/>
            </a:solidFill>
          </a:endParaRPr>
        </a:p>
      </dgm:t>
    </dgm:pt>
    <dgm:pt modelId="{8308869E-41DC-4E8C-A938-9BC8AA65FDE4}">
      <dgm:prSet phldrT="[Text]" custT="1"/>
      <dgm:spPr>
        <a:xfrm>
          <a:off x="1803871" y="1603712"/>
          <a:ext cx="2405569" cy="2405569"/>
        </a:xfrm>
        <a:prstGeom prst="ellipse">
          <a:avLst/>
        </a:prstGeom>
        <a:solidFill>
          <a:schemeClr val="tx2">
            <a:lumMod val="90000"/>
            <a:lumOff val="10000"/>
          </a:schemeClr>
        </a:solidFill>
      </dgm:spPr>
      <dgm:t>
        <a:bodyPr lIns="0" tIns="0" rIns="0"/>
        <a:lstStyle/>
        <a:p>
          <a:pPr algn="ctr">
            <a:buNone/>
          </a:pPr>
          <a:r>
            <a:rPr lang="en-US" sz="1400">
              <a:latin typeface="Segoe UI Semibold" panose="020B0702040204020203" pitchFamily="34" charset="0"/>
              <a:ea typeface="+mn-ea"/>
              <a:cs typeface="Segoe UI Semibold" panose="020B0702040204020203" pitchFamily="34" charset="0"/>
            </a:rPr>
            <a:t>Data security access control</a:t>
          </a:r>
          <a:endParaRPr lang="en-US" sz="1400" dirty="0">
            <a:latin typeface="Segoe UI Semibold" panose="020B0702040204020203" pitchFamily="34" charset="0"/>
            <a:ea typeface="+mn-ea"/>
            <a:cs typeface="Segoe UI Semibold" panose="020B0702040204020203" pitchFamily="34" charset="0"/>
          </a:endParaRPr>
        </a:p>
      </dgm:t>
    </dgm:pt>
    <dgm:pt modelId="{61008D1B-5260-4137-9747-6815E73D65FA}" type="sibTrans" cxnId="{D916C4CE-C865-4FAD-B3FE-84316396A771}">
      <dgm:prSet/>
      <dgm:spPr/>
      <dgm:t>
        <a:bodyPr/>
        <a:lstStyle/>
        <a:p>
          <a:endParaRPr lang="en-US">
            <a:solidFill>
              <a:schemeClr val="bg1"/>
            </a:solidFill>
          </a:endParaRPr>
        </a:p>
      </dgm:t>
    </dgm:pt>
    <dgm:pt modelId="{B8F76924-16FA-44EF-9E5B-835701847019}" type="parTrans" cxnId="{D916C4CE-C865-4FAD-B3FE-84316396A771}">
      <dgm:prSet/>
      <dgm:spPr/>
      <dgm:t>
        <a:bodyPr/>
        <a:lstStyle/>
        <a:p>
          <a:endParaRPr lang="en-US">
            <a:solidFill>
              <a:schemeClr val="bg1"/>
            </a:solidFill>
          </a:endParaRPr>
        </a:p>
      </dgm:t>
    </dgm:pt>
    <dgm:pt modelId="{0DE59F51-0848-4D24-93EF-48414273DF11}">
      <dgm:prSet phldrT="[Text]" custT="1"/>
      <dgm:spPr>
        <a:xfrm>
          <a:off x="2204799" y="2405569"/>
          <a:ext cx="1603712" cy="1603712"/>
        </a:xfrm>
        <a:prstGeom prst="ellipse">
          <a:avLst/>
        </a:prstGeom>
        <a:solidFill>
          <a:schemeClr val="accent2">
            <a:lumMod val="75000"/>
          </a:schemeClr>
        </a:solidFill>
      </dgm:spPr>
      <dgm:t>
        <a:bodyPr/>
        <a:lstStyle/>
        <a:p>
          <a:pPr>
            <a:buNone/>
          </a:pPr>
          <a:r>
            <a:rPr lang="en-US" sz="1400">
              <a:latin typeface="Segoe UI Semibold" panose="020B0702040204020203" pitchFamily="34" charset="0"/>
              <a:ea typeface="+mn-ea"/>
              <a:cs typeface="Segoe UI Semibold" panose="020B0702040204020203" pitchFamily="34" charset="0"/>
            </a:rPr>
            <a:t>Your data in Fabric</a:t>
          </a:r>
          <a:endParaRPr lang="en-US" sz="1400" dirty="0">
            <a:latin typeface="Segoe UI Semibold" panose="020B0702040204020203" pitchFamily="34" charset="0"/>
            <a:ea typeface="+mn-ea"/>
            <a:cs typeface="Segoe UI Semibold" panose="020B0702040204020203" pitchFamily="34" charset="0"/>
          </a:endParaRPr>
        </a:p>
      </dgm:t>
    </dgm:pt>
    <dgm:pt modelId="{8CE06EAF-C449-431D-B5EA-C47A15FCE8B7}" type="sibTrans" cxnId="{60468679-C5F3-4BAD-887E-BEE743F515C3}">
      <dgm:prSet/>
      <dgm:spPr/>
      <dgm:t>
        <a:bodyPr/>
        <a:lstStyle/>
        <a:p>
          <a:endParaRPr lang="en-US">
            <a:solidFill>
              <a:schemeClr val="bg1"/>
            </a:solidFill>
          </a:endParaRPr>
        </a:p>
      </dgm:t>
    </dgm:pt>
    <dgm:pt modelId="{7A50ED41-4D67-4C02-ACD5-2EAF545E0852}" type="parTrans" cxnId="{60468679-C5F3-4BAD-887E-BEE743F515C3}">
      <dgm:prSet/>
      <dgm:spPr/>
      <dgm:t>
        <a:bodyPr/>
        <a:lstStyle/>
        <a:p>
          <a:endParaRPr lang="en-US">
            <a:solidFill>
              <a:schemeClr val="bg1"/>
            </a:solidFill>
          </a:endParaRPr>
        </a:p>
      </dgm:t>
    </dgm:pt>
    <dgm:pt modelId="{BEF6E778-DA2B-4E28-9AA2-4A67AA9278DB}" type="pres">
      <dgm:prSet presAssocID="{47047078-379D-4C95-819E-0216518C9DC4}" presName="Name0" presStyleCnt="0">
        <dgm:presLayoutVars>
          <dgm:chMax val="7"/>
          <dgm:resizeHandles val="exact"/>
        </dgm:presLayoutVars>
      </dgm:prSet>
      <dgm:spPr/>
    </dgm:pt>
    <dgm:pt modelId="{520850F9-9665-4B16-AD0C-100316E9DF21}" type="pres">
      <dgm:prSet presAssocID="{47047078-379D-4C95-819E-0216518C9DC4}" presName="comp1" presStyleCnt="0"/>
      <dgm:spPr/>
    </dgm:pt>
    <dgm:pt modelId="{74F84707-77AF-4276-BE6A-6DE1786ABD81}" type="pres">
      <dgm:prSet presAssocID="{47047078-379D-4C95-819E-0216518C9DC4}" presName="circle1" presStyleLbl="node1" presStyleIdx="0" presStyleCnt="4"/>
      <dgm:spPr/>
    </dgm:pt>
    <dgm:pt modelId="{1BBF88E3-290D-4ACC-8234-0426B4E02406}" type="pres">
      <dgm:prSet presAssocID="{47047078-379D-4C95-819E-0216518C9DC4}" presName="c1text" presStyleLbl="node1" presStyleIdx="0" presStyleCnt="4">
        <dgm:presLayoutVars>
          <dgm:bulletEnabled val="1"/>
        </dgm:presLayoutVars>
      </dgm:prSet>
      <dgm:spPr/>
    </dgm:pt>
    <dgm:pt modelId="{59B1C044-D822-4A10-94DF-51383B5D232F}" type="pres">
      <dgm:prSet presAssocID="{47047078-379D-4C95-819E-0216518C9DC4}" presName="comp2" presStyleCnt="0"/>
      <dgm:spPr/>
    </dgm:pt>
    <dgm:pt modelId="{34184D5C-2AE5-4607-BBA0-32A29A8B400E}" type="pres">
      <dgm:prSet presAssocID="{47047078-379D-4C95-819E-0216518C9DC4}" presName="circle2" presStyleLbl="node1" presStyleIdx="1" presStyleCnt="4"/>
      <dgm:spPr/>
    </dgm:pt>
    <dgm:pt modelId="{B1681F63-C27E-4DF9-9698-9376042E5A91}" type="pres">
      <dgm:prSet presAssocID="{47047078-379D-4C95-819E-0216518C9DC4}" presName="c2text" presStyleLbl="node1" presStyleIdx="1" presStyleCnt="4">
        <dgm:presLayoutVars>
          <dgm:bulletEnabled val="1"/>
        </dgm:presLayoutVars>
      </dgm:prSet>
      <dgm:spPr/>
    </dgm:pt>
    <dgm:pt modelId="{6DAAE386-5715-4E18-94DC-E0C676BC35E5}" type="pres">
      <dgm:prSet presAssocID="{47047078-379D-4C95-819E-0216518C9DC4}" presName="comp3" presStyleCnt="0"/>
      <dgm:spPr/>
    </dgm:pt>
    <dgm:pt modelId="{164DB273-ED00-40BB-8CB8-06A495B2FDB9}" type="pres">
      <dgm:prSet presAssocID="{47047078-379D-4C95-819E-0216518C9DC4}" presName="circle3" presStyleLbl="node1" presStyleIdx="2" presStyleCnt="4"/>
      <dgm:spPr/>
    </dgm:pt>
    <dgm:pt modelId="{CBECCA24-62B1-4440-A574-E88A21971F88}" type="pres">
      <dgm:prSet presAssocID="{47047078-379D-4C95-819E-0216518C9DC4}" presName="c3text" presStyleLbl="node1" presStyleIdx="2" presStyleCnt="4">
        <dgm:presLayoutVars>
          <dgm:bulletEnabled val="1"/>
        </dgm:presLayoutVars>
      </dgm:prSet>
      <dgm:spPr/>
    </dgm:pt>
    <dgm:pt modelId="{503F2E96-36F7-4E17-9E9C-3A00FF25908D}" type="pres">
      <dgm:prSet presAssocID="{47047078-379D-4C95-819E-0216518C9DC4}" presName="comp4" presStyleCnt="0"/>
      <dgm:spPr/>
    </dgm:pt>
    <dgm:pt modelId="{9D0FFAA5-98BA-472E-9BD6-E3C69B4D21C0}" type="pres">
      <dgm:prSet presAssocID="{47047078-379D-4C95-819E-0216518C9DC4}" presName="circle4" presStyleLbl="node1" presStyleIdx="3" presStyleCnt="4" custLinFactNeighborX="-1180" custLinFactNeighborY="473"/>
      <dgm:spPr/>
    </dgm:pt>
    <dgm:pt modelId="{2607B3DD-01D9-443D-B277-67C57791375F}" type="pres">
      <dgm:prSet presAssocID="{47047078-379D-4C95-819E-0216518C9DC4}" presName="c4text" presStyleLbl="node1" presStyleIdx="3" presStyleCnt="4">
        <dgm:presLayoutVars>
          <dgm:bulletEnabled val="1"/>
        </dgm:presLayoutVars>
      </dgm:prSet>
      <dgm:spPr/>
    </dgm:pt>
  </dgm:ptLst>
  <dgm:cxnLst>
    <dgm:cxn modelId="{8EE1D400-5216-47A0-8E71-5C540F6CBAEC}" type="presOf" srcId="{47047078-379D-4C95-819E-0216518C9DC4}" destId="{BEF6E778-DA2B-4E28-9AA2-4A67AA9278DB}" srcOrd="0" destOrd="0" presId="urn:microsoft.com/office/officeart/2005/8/layout/venn2"/>
    <dgm:cxn modelId="{A7F3E341-748B-4D92-9DE5-D8AEAC4B990A}" srcId="{47047078-379D-4C95-819E-0216518C9DC4}" destId="{8A8CE218-AD9F-49D6-85AC-C55B11335301}" srcOrd="0" destOrd="0" parTransId="{2A931CC2-9603-4C8F-ADE0-E3DDA7996A53}" sibTransId="{F784C179-4273-433E-AFB3-5D82B420E5EA}"/>
    <dgm:cxn modelId="{506F154D-9B6F-4D2B-9F5A-7A9C3C4ABDA6}" type="presOf" srcId="{0DE59F51-0848-4D24-93EF-48414273DF11}" destId="{9D0FFAA5-98BA-472E-9BD6-E3C69B4D21C0}" srcOrd="0" destOrd="0" presId="urn:microsoft.com/office/officeart/2005/8/layout/venn2"/>
    <dgm:cxn modelId="{FCE2296E-B032-40BD-8773-307686F5AADD}" type="presOf" srcId="{8308869E-41DC-4E8C-A938-9BC8AA65FDE4}" destId="{CBECCA24-62B1-4440-A574-E88A21971F88}" srcOrd="1" destOrd="0" presId="urn:microsoft.com/office/officeart/2005/8/layout/venn2"/>
    <dgm:cxn modelId="{60468679-C5F3-4BAD-887E-BEE743F515C3}" srcId="{47047078-379D-4C95-819E-0216518C9DC4}" destId="{0DE59F51-0848-4D24-93EF-48414273DF11}" srcOrd="3" destOrd="0" parTransId="{7A50ED41-4D67-4C02-ACD5-2EAF545E0852}" sibTransId="{8CE06EAF-C449-431D-B5EA-C47A15FCE8B7}"/>
    <dgm:cxn modelId="{794F8BA9-9BE0-4ED7-831A-767396F729F3}" type="presOf" srcId="{8308869E-41DC-4E8C-A938-9BC8AA65FDE4}" destId="{164DB273-ED00-40BB-8CB8-06A495B2FDB9}" srcOrd="0" destOrd="0" presId="urn:microsoft.com/office/officeart/2005/8/layout/venn2"/>
    <dgm:cxn modelId="{507DBFA9-C51B-41B8-86D0-2BFDAFAF9B1E}" type="presOf" srcId="{1B48D05B-2EFF-4FFA-BEDC-402B4FB4B170}" destId="{34184D5C-2AE5-4607-BBA0-32A29A8B400E}" srcOrd="0" destOrd="0" presId="urn:microsoft.com/office/officeart/2005/8/layout/venn2"/>
    <dgm:cxn modelId="{FCCB9EB5-E1D2-4CCA-B4BD-88FAE6D48804}" type="presOf" srcId="{1B48D05B-2EFF-4FFA-BEDC-402B4FB4B170}" destId="{B1681F63-C27E-4DF9-9698-9376042E5A91}" srcOrd="1" destOrd="0" presId="urn:microsoft.com/office/officeart/2005/8/layout/venn2"/>
    <dgm:cxn modelId="{616473CD-9FC0-4B66-B99D-C348FE51760C}" type="presOf" srcId="{0DE59F51-0848-4D24-93EF-48414273DF11}" destId="{2607B3DD-01D9-443D-B277-67C57791375F}" srcOrd="1" destOrd="0" presId="urn:microsoft.com/office/officeart/2005/8/layout/venn2"/>
    <dgm:cxn modelId="{D916C4CE-C865-4FAD-B3FE-84316396A771}" srcId="{47047078-379D-4C95-819E-0216518C9DC4}" destId="{8308869E-41DC-4E8C-A938-9BC8AA65FDE4}" srcOrd="2" destOrd="0" parTransId="{B8F76924-16FA-44EF-9E5B-835701847019}" sibTransId="{61008D1B-5260-4137-9747-6815E73D65FA}"/>
    <dgm:cxn modelId="{EBEF52E4-FC4D-48F8-892A-87216ACFF399}" srcId="{47047078-379D-4C95-819E-0216518C9DC4}" destId="{1B48D05B-2EFF-4FFA-BEDC-402B4FB4B170}" srcOrd="1" destOrd="0" parTransId="{DDA366EF-24CC-4796-A48E-5E08BDD37F9F}" sibTransId="{B9F9FC0E-8FEE-484E-8C69-AB091CC1B03B}"/>
    <dgm:cxn modelId="{4F09E0E9-97FA-4E72-B56A-99CD08268282}" type="presOf" srcId="{8A8CE218-AD9F-49D6-85AC-C55B11335301}" destId="{74F84707-77AF-4276-BE6A-6DE1786ABD81}" srcOrd="0" destOrd="0" presId="urn:microsoft.com/office/officeart/2005/8/layout/venn2"/>
    <dgm:cxn modelId="{407220FF-6A75-41CE-81D8-043330A415F4}" type="presOf" srcId="{8A8CE218-AD9F-49D6-85AC-C55B11335301}" destId="{1BBF88E3-290D-4ACC-8234-0426B4E02406}" srcOrd="1" destOrd="0" presId="urn:microsoft.com/office/officeart/2005/8/layout/venn2"/>
    <dgm:cxn modelId="{7164152B-5B0A-464E-B52B-542EFE64C581}" type="presParOf" srcId="{BEF6E778-DA2B-4E28-9AA2-4A67AA9278DB}" destId="{520850F9-9665-4B16-AD0C-100316E9DF21}" srcOrd="0" destOrd="0" presId="urn:microsoft.com/office/officeart/2005/8/layout/venn2"/>
    <dgm:cxn modelId="{36986708-764F-4122-827D-16AF4AD1D76F}" type="presParOf" srcId="{520850F9-9665-4B16-AD0C-100316E9DF21}" destId="{74F84707-77AF-4276-BE6A-6DE1786ABD81}" srcOrd="0" destOrd="0" presId="urn:microsoft.com/office/officeart/2005/8/layout/venn2"/>
    <dgm:cxn modelId="{4E08FDC2-F1E7-4A28-88B5-3A8EE720C9FE}" type="presParOf" srcId="{520850F9-9665-4B16-AD0C-100316E9DF21}" destId="{1BBF88E3-290D-4ACC-8234-0426B4E02406}" srcOrd="1" destOrd="0" presId="urn:microsoft.com/office/officeart/2005/8/layout/venn2"/>
    <dgm:cxn modelId="{D640CC65-F9F4-4DC8-8B71-BE1F4CD8B199}" type="presParOf" srcId="{BEF6E778-DA2B-4E28-9AA2-4A67AA9278DB}" destId="{59B1C044-D822-4A10-94DF-51383B5D232F}" srcOrd="1" destOrd="0" presId="urn:microsoft.com/office/officeart/2005/8/layout/venn2"/>
    <dgm:cxn modelId="{7E01D087-91CB-4780-8DA6-F7389700BB6E}" type="presParOf" srcId="{59B1C044-D822-4A10-94DF-51383B5D232F}" destId="{34184D5C-2AE5-4607-BBA0-32A29A8B400E}" srcOrd="0" destOrd="0" presId="urn:microsoft.com/office/officeart/2005/8/layout/venn2"/>
    <dgm:cxn modelId="{438DD3DC-E25D-49EF-9DBE-85119153DCE0}" type="presParOf" srcId="{59B1C044-D822-4A10-94DF-51383B5D232F}" destId="{B1681F63-C27E-4DF9-9698-9376042E5A91}" srcOrd="1" destOrd="0" presId="urn:microsoft.com/office/officeart/2005/8/layout/venn2"/>
    <dgm:cxn modelId="{F1C9125F-C12B-47D2-BA8C-655432B1F07D}" type="presParOf" srcId="{BEF6E778-DA2B-4E28-9AA2-4A67AA9278DB}" destId="{6DAAE386-5715-4E18-94DC-E0C676BC35E5}" srcOrd="2" destOrd="0" presId="urn:microsoft.com/office/officeart/2005/8/layout/venn2"/>
    <dgm:cxn modelId="{61DEFC5B-ED7B-4051-A63B-4E1E75303D82}" type="presParOf" srcId="{6DAAE386-5715-4E18-94DC-E0C676BC35E5}" destId="{164DB273-ED00-40BB-8CB8-06A495B2FDB9}" srcOrd="0" destOrd="0" presId="urn:microsoft.com/office/officeart/2005/8/layout/venn2"/>
    <dgm:cxn modelId="{DC74CB8C-3CDC-48B4-945F-2B9DA0638485}" type="presParOf" srcId="{6DAAE386-5715-4E18-94DC-E0C676BC35E5}" destId="{CBECCA24-62B1-4440-A574-E88A21971F88}" srcOrd="1" destOrd="0" presId="urn:microsoft.com/office/officeart/2005/8/layout/venn2"/>
    <dgm:cxn modelId="{05ADE90C-0CB9-4003-AE02-570427F54DC7}" type="presParOf" srcId="{BEF6E778-DA2B-4E28-9AA2-4A67AA9278DB}" destId="{503F2E96-36F7-4E17-9E9C-3A00FF25908D}" srcOrd="3" destOrd="0" presId="urn:microsoft.com/office/officeart/2005/8/layout/venn2"/>
    <dgm:cxn modelId="{953E3A39-161C-4995-AD86-353C64A685F5}" type="presParOf" srcId="{503F2E96-36F7-4E17-9E9C-3A00FF25908D}" destId="{9D0FFAA5-98BA-472E-9BD6-E3C69B4D21C0}" srcOrd="0" destOrd="0" presId="urn:microsoft.com/office/officeart/2005/8/layout/venn2"/>
    <dgm:cxn modelId="{B54D6CF4-3709-4A8A-B27A-6A8CD4F53FEF}" type="presParOf" srcId="{503F2E96-36F7-4E17-9E9C-3A00FF25908D}" destId="{2607B3DD-01D9-443D-B277-67C57791375F}"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6C276-BA7B-40E5-A3BF-E7173FF299C0}">
      <dsp:nvSpPr>
        <dsp:cNvPr id="0" name=""/>
        <dsp:cNvSpPr/>
      </dsp:nvSpPr>
      <dsp:spPr>
        <a:xfrm>
          <a:off x="1344" y="397248"/>
          <a:ext cx="2202157" cy="2202157"/>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baseline="0" dirty="0">
              <a:solidFill>
                <a:schemeClr val="tx1"/>
              </a:solidFill>
            </a:rPr>
            <a:t>Data engineers</a:t>
          </a:r>
          <a:endParaRPr lang="en-US" sz="2500" kern="1200" dirty="0">
            <a:solidFill>
              <a:schemeClr val="tx1"/>
            </a:solidFill>
          </a:endParaRPr>
        </a:p>
      </dsp:txBody>
      <dsp:txXfrm>
        <a:off x="323842" y="719746"/>
        <a:ext cx="1557161" cy="1557161"/>
      </dsp:txXfrm>
    </dsp:sp>
    <dsp:sp modelId="{1F371B18-4CE4-42EE-95BF-0AB8FC3D0A1C}">
      <dsp:nvSpPr>
        <dsp:cNvPr id="0" name=""/>
        <dsp:cNvSpPr/>
      </dsp:nvSpPr>
      <dsp:spPr>
        <a:xfrm>
          <a:off x="2203501" y="397248"/>
          <a:ext cx="2202157" cy="2202157"/>
        </a:xfrm>
        <a:prstGeom prst="ellipse">
          <a:avLst/>
        </a:prstGeom>
        <a:solidFill>
          <a:schemeClr val="accent4">
            <a:hueOff val="-3816041"/>
            <a:satOff val="14012"/>
            <a:lumOff val="166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baseline="0" dirty="0">
              <a:solidFill>
                <a:schemeClr val="tx1"/>
              </a:solidFill>
            </a:rPr>
            <a:t>Business or data analysts</a:t>
          </a:r>
          <a:endParaRPr lang="en-US" sz="2500" kern="1200" dirty="0">
            <a:solidFill>
              <a:schemeClr val="tx1"/>
            </a:solidFill>
          </a:endParaRPr>
        </a:p>
      </dsp:txBody>
      <dsp:txXfrm>
        <a:off x="2525999" y="719746"/>
        <a:ext cx="1557161" cy="1557161"/>
      </dsp:txXfrm>
    </dsp:sp>
    <dsp:sp modelId="{1CF18DE3-D24E-4628-B491-66B20CACAF84}">
      <dsp:nvSpPr>
        <dsp:cNvPr id="0" name=""/>
        <dsp:cNvSpPr/>
      </dsp:nvSpPr>
      <dsp:spPr>
        <a:xfrm>
          <a:off x="4405658" y="397248"/>
          <a:ext cx="2202157" cy="2202157"/>
        </a:xfrm>
        <a:prstGeom prst="ellipse">
          <a:avLst/>
        </a:prstGeom>
        <a:solidFill>
          <a:schemeClr val="accent4">
            <a:hueOff val="-7632081"/>
            <a:satOff val="28023"/>
            <a:lumOff val="33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baseline="0" dirty="0">
              <a:solidFill>
                <a:schemeClr val="tx1"/>
              </a:solidFill>
            </a:rPr>
            <a:t>Data scientists</a:t>
          </a:r>
          <a:endParaRPr lang="en-US" sz="2500" kern="1200" dirty="0">
            <a:solidFill>
              <a:schemeClr val="tx1"/>
            </a:solidFill>
          </a:endParaRPr>
        </a:p>
      </dsp:txBody>
      <dsp:txXfrm>
        <a:off x="4728156" y="719746"/>
        <a:ext cx="1557161" cy="1557161"/>
      </dsp:txXfrm>
    </dsp:sp>
    <dsp:sp modelId="{2A0CAFAA-6964-4E68-AAED-635CF646898F}">
      <dsp:nvSpPr>
        <dsp:cNvPr id="0" name=""/>
        <dsp:cNvSpPr/>
      </dsp:nvSpPr>
      <dsp:spPr>
        <a:xfrm>
          <a:off x="6607815" y="397248"/>
          <a:ext cx="2202157" cy="2202157"/>
        </a:xfrm>
        <a:prstGeom prst="ellipse">
          <a:avLst/>
        </a:prstGeom>
        <a:solidFill>
          <a:schemeClr val="accent4">
            <a:hueOff val="-11448122"/>
            <a:satOff val="42035"/>
            <a:lumOff val="50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baseline="0" dirty="0">
              <a:solidFill>
                <a:schemeClr val="tx1"/>
              </a:solidFill>
            </a:rPr>
            <a:t>Report creators</a:t>
          </a:r>
          <a:endParaRPr lang="en-US" sz="2500" kern="1200" dirty="0">
            <a:solidFill>
              <a:schemeClr val="tx1"/>
            </a:solidFill>
          </a:endParaRPr>
        </a:p>
      </dsp:txBody>
      <dsp:txXfrm>
        <a:off x="6930313" y="719746"/>
        <a:ext cx="1557161" cy="1557161"/>
      </dsp:txXfrm>
    </dsp:sp>
    <dsp:sp modelId="{62BD5A1A-B67B-481F-94F6-1B55C5970AC5}">
      <dsp:nvSpPr>
        <dsp:cNvPr id="0" name=""/>
        <dsp:cNvSpPr/>
      </dsp:nvSpPr>
      <dsp:spPr>
        <a:xfrm>
          <a:off x="8809972" y="397248"/>
          <a:ext cx="2202157" cy="2202157"/>
        </a:xfrm>
        <a:prstGeom prst="ellipse">
          <a:avLst/>
        </a:prstGeom>
        <a:solidFill>
          <a:schemeClr val="accent4">
            <a:hueOff val="-15264163"/>
            <a:satOff val="56047"/>
            <a:lumOff val="666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baseline="0" dirty="0">
              <a:solidFill>
                <a:schemeClr val="tx1"/>
              </a:solidFill>
            </a:rPr>
            <a:t>Report consumers</a:t>
          </a:r>
          <a:endParaRPr lang="en-US" sz="2500" kern="1200" dirty="0">
            <a:solidFill>
              <a:schemeClr val="tx1"/>
            </a:solidFill>
          </a:endParaRPr>
        </a:p>
      </dsp:txBody>
      <dsp:txXfrm>
        <a:off x="9132470" y="719746"/>
        <a:ext cx="1557161" cy="1557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C4BBF-9E4A-407D-81AD-6B4516C174C8}">
      <dsp:nvSpPr>
        <dsp:cNvPr id="0" name=""/>
        <dsp:cNvSpPr/>
      </dsp:nvSpPr>
      <dsp:spPr>
        <a:xfrm>
          <a:off x="7514511" y="924409"/>
          <a:ext cx="2251020" cy="2251135"/>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4C5FCD-A857-455A-A742-9C50E15C0623}">
      <dsp:nvSpPr>
        <dsp:cNvPr id="0" name=""/>
        <dsp:cNvSpPr/>
      </dsp:nvSpPr>
      <dsp:spPr>
        <a:xfrm>
          <a:off x="7589802" y="999460"/>
          <a:ext cx="2101402" cy="2101033"/>
        </a:xfrm>
        <a:prstGeom prst="ellipse">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baseline="0" dirty="0"/>
            <a:t>Viewer</a:t>
          </a:r>
          <a:endParaRPr lang="en-US" sz="2200" kern="1200" dirty="0"/>
        </a:p>
      </dsp:txBody>
      <dsp:txXfrm>
        <a:off x="7890003" y="1299664"/>
        <a:ext cx="1501002" cy="1500625"/>
      </dsp:txXfrm>
    </dsp:sp>
    <dsp:sp modelId="{17AD9ED5-8797-4942-BC33-F480137C1C80}">
      <dsp:nvSpPr>
        <dsp:cNvPr id="0" name=""/>
        <dsp:cNvSpPr/>
      </dsp:nvSpPr>
      <dsp:spPr>
        <a:xfrm rot="2700000">
          <a:off x="5178528" y="924251"/>
          <a:ext cx="2251057" cy="2251057"/>
        </a:xfrm>
        <a:prstGeom prst="teardrop">
          <a:avLst>
            <a:gd name="adj" fmla="val 100000"/>
          </a:avLst>
        </a:prstGeom>
        <a:solidFill>
          <a:schemeClr val="accent3">
            <a:hueOff val="5746521"/>
            <a:satOff val="-18990"/>
            <a:lumOff val="405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EF89E-E7FA-4563-9143-73D5654A5742}">
      <dsp:nvSpPr>
        <dsp:cNvPr id="0" name=""/>
        <dsp:cNvSpPr/>
      </dsp:nvSpPr>
      <dsp:spPr>
        <a:xfrm>
          <a:off x="5263490" y="999460"/>
          <a:ext cx="2101402" cy="2101033"/>
        </a:xfrm>
        <a:prstGeom prst="ellipse">
          <a:avLst/>
        </a:prstGeom>
        <a:solidFill>
          <a:schemeClr val="lt1">
            <a:alpha val="90000"/>
            <a:hueOff val="0"/>
            <a:satOff val="0"/>
            <a:lumOff val="0"/>
            <a:alphaOff val="0"/>
          </a:schemeClr>
        </a:solidFill>
        <a:ln w="10795" cap="flat" cmpd="sng" algn="ctr">
          <a:solidFill>
            <a:schemeClr val="accent3">
              <a:hueOff val="5746521"/>
              <a:satOff val="-18990"/>
              <a:lumOff val="40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baseline="0" dirty="0"/>
            <a:t>Contributor</a:t>
          </a:r>
          <a:endParaRPr lang="en-US" sz="2200" kern="1200" dirty="0"/>
        </a:p>
      </dsp:txBody>
      <dsp:txXfrm>
        <a:off x="5563691" y="1299664"/>
        <a:ext cx="1501002" cy="1500625"/>
      </dsp:txXfrm>
    </dsp:sp>
    <dsp:sp modelId="{869B37E0-E27C-4F17-85BF-985D542D273C}">
      <dsp:nvSpPr>
        <dsp:cNvPr id="0" name=""/>
        <dsp:cNvSpPr/>
      </dsp:nvSpPr>
      <dsp:spPr>
        <a:xfrm rot="2700000">
          <a:off x="2861869" y="924251"/>
          <a:ext cx="2251057" cy="2251057"/>
        </a:xfrm>
        <a:prstGeom prst="teardrop">
          <a:avLst>
            <a:gd name="adj" fmla="val 100000"/>
          </a:avLst>
        </a:prstGeom>
        <a:solidFill>
          <a:schemeClr val="accent3">
            <a:hueOff val="11493041"/>
            <a:satOff val="-37981"/>
            <a:lumOff val="810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44E68F-CA99-48C6-B458-80E65BF941AD}">
      <dsp:nvSpPr>
        <dsp:cNvPr id="0" name=""/>
        <dsp:cNvSpPr/>
      </dsp:nvSpPr>
      <dsp:spPr>
        <a:xfrm>
          <a:off x="2937179" y="999460"/>
          <a:ext cx="2101402" cy="2101033"/>
        </a:xfrm>
        <a:prstGeom prst="ellipse">
          <a:avLst/>
        </a:prstGeom>
        <a:solidFill>
          <a:schemeClr val="lt1">
            <a:alpha val="90000"/>
            <a:hueOff val="0"/>
            <a:satOff val="0"/>
            <a:lumOff val="0"/>
            <a:alphaOff val="0"/>
          </a:schemeClr>
        </a:solidFill>
        <a:ln w="10795" cap="flat" cmpd="sng" algn="ctr">
          <a:solidFill>
            <a:schemeClr val="accent3">
              <a:hueOff val="11493041"/>
              <a:satOff val="-37981"/>
              <a:lumOff val="81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baseline="0" dirty="0"/>
            <a:t>Member</a:t>
          </a:r>
          <a:endParaRPr lang="en-US" sz="2200" kern="1200" dirty="0"/>
        </a:p>
      </dsp:txBody>
      <dsp:txXfrm>
        <a:off x="3237379" y="1299664"/>
        <a:ext cx="1501002" cy="1500625"/>
      </dsp:txXfrm>
    </dsp:sp>
    <dsp:sp modelId="{330E73CD-80A5-400B-B45E-9A46D50FC8A9}">
      <dsp:nvSpPr>
        <dsp:cNvPr id="0" name=""/>
        <dsp:cNvSpPr/>
      </dsp:nvSpPr>
      <dsp:spPr>
        <a:xfrm rot="2700000">
          <a:off x="535557" y="924251"/>
          <a:ext cx="2251057" cy="2251057"/>
        </a:xfrm>
        <a:prstGeom prst="teardrop">
          <a:avLst>
            <a:gd name="adj" fmla="val 100000"/>
          </a:avLst>
        </a:prstGeom>
        <a:solidFill>
          <a:schemeClr val="accent3">
            <a:hueOff val="17239561"/>
            <a:satOff val="-56971"/>
            <a:lumOff val="121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EA3017-7BCD-4E71-AD77-433D57E11D54}">
      <dsp:nvSpPr>
        <dsp:cNvPr id="0" name=""/>
        <dsp:cNvSpPr/>
      </dsp:nvSpPr>
      <dsp:spPr>
        <a:xfrm>
          <a:off x="610867" y="999460"/>
          <a:ext cx="2101402" cy="2101033"/>
        </a:xfrm>
        <a:prstGeom prst="ellipse">
          <a:avLst/>
        </a:prstGeom>
        <a:solidFill>
          <a:schemeClr val="lt1">
            <a:alpha val="90000"/>
            <a:hueOff val="0"/>
            <a:satOff val="0"/>
            <a:lumOff val="0"/>
            <a:alphaOff val="0"/>
          </a:schemeClr>
        </a:solidFill>
        <a:ln w="10795" cap="flat" cmpd="sng" algn="ctr">
          <a:solidFill>
            <a:schemeClr val="accent3">
              <a:hueOff val="17239561"/>
              <a:satOff val="-56971"/>
              <a:lumOff val="1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baseline="0" dirty="0"/>
            <a:t>Admin</a:t>
          </a:r>
          <a:endParaRPr lang="en-US" sz="2200" kern="1200" dirty="0"/>
        </a:p>
      </dsp:txBody>
      <dsp:txXfrm>
        <a:off x="911067" y="1299664"/>
        <a:ext cx="1501002" cy="1500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24027-09EB-458F-896B-D5976CE358A7}">
      <dsp:nvSpPr>
        <dsp:cNvPr id="0" name=""/>
        <dsp:cNvSpPr/>
      </dsp:nvSpPr>
      <dsp:spPr>
        <a:xfrm>
          <a:off x="5769" y="346100"/>
          <a:ext cx="4807838" cy="1502449"/>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17659"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Security and access control</a:t>
          </a:r>
        </a:p>
      </dsp:txBody>
      <dsp:txXfrm>
        <a:off x="5769" y="346100"/>
        <a:ext cx="4807838" cy="1502449"/>
      </dsp:txXfrm>
    </dsp:sp>
    <dsp:sp modelId="{0156775D-DA8F-4BB0-9CFE-F282F37933CB}">
      <dsp:nvSpPr>
        <dsp:cNvPr id="0" name=""/>
        <dsp:cNvSpPr/>
      </dsp:nvSpPr>
      <dsp:spPr>
        <a:xfrm>
          <a:off x="60946" y="544130"/>
          <a:ext cx="540707" cy="747469"/>
        </a:xfrm>
        <a:prstGeom prst="rect">
          <a:avLst/>
        </a:prstGeom>
        <a:blipFill dpi="0" rotWithShape="1">
          <a:blip xmlns:r="http://schemas.openxmlformats.org/officeDocument/2006/relationships" r:embed="rId1"/>
          <a:srcRect/>
          <a:stretch>
            <a:fillRect l="-5832" t="10851" r="-8338" b="13036"/>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89A2CF3B-FA21-4BBB-92F8-1F5B78FDC01E}">
      <dsp:nvSpPr>
        <dsp:cNvPr id="0" name=""/>
        <dsp:cNvSpPr/>
      </dsp:nvSpPr>
      <dsp:spPr>
        <a:xfrm>
          <a:off x="5010838" y="346100"/>
          <a:ext cx="4807838" cy="1502449"/>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17659"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Data governance</a:t>
          </a:r>
        </a:p>
      </dsp:txBody>
      <dsp:txXfrm>
        <a:off x="5010838" y="346100"/>
        <a:ext cx="4807838" cy="1502449"/>
      </dsp:txXfrm>
    </dsp:sp>
    <dsp:sp modelId="{99BB655D-03F0-4C6A-9C7C-5031B76AF7E3}">
      <dsp:nvSpPr>
        <dsp:cNvPr id="0" name=""/>
        <dsp:cNvSpPr/>
      </dsp:nvSpPr>
      <dsp:spPr>
        <a:xfrm>
          <a:off x="5066430" y="613567"/>
          <a:ext cx="568399" cy="897228"/>
        </a:xfrm>
        <a:prstGeom prst="rect">
          <a:avLst/>
        </a:prstGeom>
        <a:blipFill dpi="0" rotWithShape="1">
          <a:blip xmlns:r="http://schemas.openxmlformats.org/officeDocument/2006/relationships" r:embed="rId2"/>
          <a:srcRect/>
          <a:stretch>
            <a:fillRect l="-4388" t="11052" r="-7877" b="14105"/>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DF7A4045-A296-4747-935D-332EF387D356}">
      <dsp:nvSpPr>
        <dsp:cNvPr id="0" name=""/>
        <dsp:cNvSpPr/>
      </dsp:nvSpPr>
      <dsp:spPr>
        <a:xfrm>
          <a:off x="5769" y="2020496"/>
          <a:ext cx="4807838" cy="1502449"/>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17659"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Customization and configuration</a:t>
          </a:r>
        </a:p>
      </dsp:txBody>
      <dsp:txXfrm>
        <a:off x="5769" y="2020496"/>
        <a:ext cx="4807838" cy="1502449"/>
      </dsp:txXfrm>
    </dsp:sp>
    <dsp:sp modelId="{26772BDE-4051-40F3-B532-0D9A37E7332C}">
      <dsp:nvSpPr>
        <dsp:cNvPr id="0" name=""/>
        <dsp:cNvSpPr/>
      </dsp:nvSpPr>
      <dsp:spPr>
        <a:xfrm>
          <a:off x="54241" y="2165765"/>
          <a:ext cx="600665" cy="898269"/>
        </a:xfrm>
        <a:prstGeom prst="rect">
          <a:avLst/>
        </a:prstGeom>
        <a:blipFill>
          <a:blip xmlns:r="http://schemas.openxmlformats.org/officeDocument/2006/relationships" r:embed="rId3"/>
          <a:srcRect/>
          <a:stretch>
            <a:fillRect l="-25000" r="-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9888EA3-8913-4D51-A782-6171343026B9}">
      <dsp:nvSpPr>
        <dsp:cNvPr id="0" name=""/>
        <dsp:cNvSpPr/>
      </dsp:nvSpPr>
      <dsp:spPr>
        <a:xfrm>
          <a:off x="5010838" y="2020496"/>
          <a:ext cx="4807838" cy="1502449"/>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17659"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Monitoring and optimization</a:t>
          </a:r>
        </a:p>
      </dsp:txBody>
      <dsp:txXfrm>
        <a:off x="5010838" y="2020496"/>
        <a:ext cx="4807838" cy="1502449"/>
      </dsp:txXfrm>
    </dsp:sp>
    <dsp:sp modelId="{69319D5D-2047-45F4-B65F-77C7268A093B}">
      <dsp:nvSpPr>
        <dsp:cNvPr id="0" name=""/>
        <dsp:cNvSpPr/>
      </dsp:nvSpPr>
      <dsp:spPr>
        <a:xfrm>
          <a:off x="5084478" y="2191834"/>
          <a:ext cx="604220" cy="818049"/>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2537" t="3644" r="-16051" b="10631"/>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F51CB-AECD-4BB5-9F80-7AA476FD88E9}">
      <dsp:nvSpPr>
        <dsp:cNvPr id="0" name=""/>
        <dsp:cNvSpPr/>
      </dsp:nvSpPr>
      <dsp:spPr>
        <a:xfrm>
          <a:off x="684914" y="858902"/>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509DCF-A354-4E42-B503-783A32560DD6}">
      <dsp:nvSpPr>
        <dsp:cNvPr id="0" name=""/>
        <dsp:cNvSpPr/>
      </dsp:nvSpPr>
      <dsp:spPr>
        <a:xfrm>
          <a:off x="918914" y="10929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8849FB-30A0-4C1C-9454-8E70EB32B13B}">
      <dsp:nvSpPr>
        <dsp:cNvPr id="0" name=""/>
        <dsp:cNvSpPr/>
      </dsp:nvSpPr>
      <dsp:spPr>
        <a:xfrm>
          <a:off x="333914" y="229890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Fabric admin portal</a:t>
          </a:r>
        </a:p>
      </dsp:txBody>
      <dsp:txXfrm>
        <a:off x="333914" y="2298902"/>
        <a:ext cx="1800000" cy="1035000"/>
      </dsp:txXfrm>
    </dsp:sp>
    <dsp:sp modelId="{724833D9-6315-4200-865F-6687D66CD25A}">
      <dsp:nvSpPr>
        <dsp:cNvPr id="0" name=""/>
        <dsp:cNvSpPr/>
      </dsp:nvSpPr>
      <dsp:spPr>
        <a:xfrm>
          <a:off x="2799914" y="858902"/>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08C663-D4C6-4BB2-B05D-227FCA4337F5}">
      <dsp:nvSpPr>
        <dsp:cNvPr id="0" name=""/>
        <dsp:cNvSpPr/>
      </dsp:nvSpPr>
      <dsp:spPr>
        <a:xfrm>
          <a:off x="3033914" y="1092902"/>
          <a:ext cx="630000" cy="6300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066CE3-5DA4-4882-8842-47B0BD4288DD}">
      <dsp:nvSpPr>
        <dsp:cNvPr id="0" name=""/>
        <dsp:cNvSpPr/>
      </dsp:nvSpPr>
      <dsp:spPr>
        <a:xfrm>
          <a:off x="2448914" y="229890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PowerShell cmdlets</a:t>
          </a:r>
        </a:p>
      </dsp:txBody>
      <dsp:txXfrm>
        <a:off x="2448914" y="2298902"/>
        <a:ext cx="1800000" cy="1035000"/>
      </dsp:txXfrm>
    </dsp:sp>
    <dsp:sp modelId="{4769B5D3-5FF5-4A6D-B1E9-964D3017EBDA}">
      <dsp:nvSpPr>
        <dsp:cNvPr id="0" name=""/>
        <dsp:cNvSpPr/>
      </dsp:nvSpPr>
      <dsp:spPr>
        <a:xfrm>
          <a:off x="4914914" y="858902"/>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41AF4B-8D36-4D02-B8DC-9CC7CCD873B3}">
      <dsp:nvSpPr>
        <dsp:cNvPr id="0" name=""/>
        <dsp:cNvSpPr/>
      </dsp:nvSpPr>
      <dsp:spPr>
        <a:xfrm>
          <a:off x="5148914" y="10929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DE3F7D-D841-4762-8A0F-4C58F438E457}">
      <dsp:nvSpPr>
        <dsp:cNvPr id="0" name=""/>
        <dsp:cNvSpPr/>
      </dsp:nvSpPr>
      <dsp:spPr>
        <a:xfrm>
          <a:off x="4563914" y="229890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Admin APIs and SDKs</a:t>
          </a:r>
        </a:p>
      </dsp:txBody>
      <dsp:txXfrm>
        <a:off x="4563914" y="2298902"/>
        <a:ext cx="1800000" cy="1035000"/>
      </dsp:txXfrm>
    </dsp:sp>
    <dsp:sp modelId="{AE126179-9574-487A-BFCB-1049D9B17EC5}">
      <dsp:nvSpPr>
        <dsp:cNvPr id="0" name=""/>
        <dsp:cNvSpPr/>
      </dsp:nvSpPr>
      <dsp:spPr>
        <a:xfrm>
          <a:off x="7029914" y="858902"/>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3AAF9-71A0-463D-A5DC-517B7858E8C2}">
      <dsp:nvSpPr>
        <dsp:cNvPr id="0" name=""/>
        <dsp:cNvSpPr/>
      </dsp:nvSpPr>
      <dsp:spPr>
        <a:xfrm>
          <a:off x="7263914" y="1092902"/>
          <a:ext cx="630000" cy="63000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01BA12-7728-45B5-9441-72FE5C2969E0}">
      <dsp:nvSpPr>
        <dsp:cNvPr id="0" name=""/>
        <dsp:cNvSpPr/>
      </dsp:nvSpPr>
      <dsp:spPr>
        <a:xfrm>
          <a:off x="6678914" y="229890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Admin monitoring workspace</a:t>
          </a:r>
        </a:p>
      </dsp:txBody>
      <dsp:txXfrm>
        <a:off x="6678914" y="2298902"/>
        <a:ext cx="1800000" cy="1035000"/>
      </dsp:txXfrm>
    </dsp:sp>
    <dsp:sp modelId="{4385443C-C42F-473B-9781-36B9C2ED029E}">
      <dsp:nvSpPr>
        <dsp:cNvPr id="0" name=""/>
        <dsp:cNvSpPr/>
      </dsp:nvSpPr>
      <dsp:spPr>
        <a:xfrm>
          <a:off x="9144914" y="858902"/>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71D832-F2A5-4D65-AF27-9F0183BD1375}">
      <dsp:nvSpPr>
        <dsp:cNvPr id="0" name=""/>
        <dsp:cNvSpPr/>
      </dsp:nvSpPr>
      <dsp:spPr>
        <a:xfrm>
          <a:off x="9378914" y="10929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9C97C4-7213-40FE-AB33-34F3B0278CCA}">
      <dsp:nvSpPr>
        <dsp:cNvPr id="0" name=""/>
        <dsp:cNvSpPr/>
      </dsp:nvSpPr>
      <dsp:spPr>
        <a:xfrm>
          <a:off x="8793914" y="2298902"/>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Fabric capacity metrics app</a:t>
          </a:r>
        </a:p>
      </dsp:txBody>
      <dsp:txXfrm>
        <a:off x="8793914" y="2298902"/>
        <a:ext cx="1800000" cy="103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0671-FC2B-48D5-BF20-AEFF51E92281}">
      <dsp:nvSpPr>
        <dsp:cNvPr id="0" name=""/>
        <dsp:cNvSpPr/>
      </dsp:nvSpPr>
      <dsp:spPr>
        <a:xfrm>
          <a:off x="3184098" y="2027947"/>
          <a:ext cx="2730723" cy="189570"/>
        </a:xfrm>
        <a:custGeom>
          <a:avLst/>
          <a:gdLst/>
          <a:ahLst/>
          <a:cxnLst/>
          <a:rect l="0" t="0" r="0" b="0"/>
          <a:pathLst>
            <a:path>
              <a:moveTo>
                <a:pt x="0" y="0"/>
              </a:moveTo>
              <a:lnTo>
                <a:pt x="0" y="94785"/>
              </a:lnTo>
              <a:lnTo>
                <a:pt x="2730723" y="94785"/>
              </a:lnTo>
              <a:lnTo>
                <a:pt x="2730723" y="189570"/>
              </a:lnTo>
            </a:path>
          </a:pathLst>
        </a:custGeom>
        <a:noFill/>
        <a:ln w="10795" cap="flat" cmpd="sng" algn="ctr">
          <a:solidFill>
            <a:srgbClr val="0078D4">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661D725-6782-493D-ACF6-E337A5102FF2}">
      <dsp:nvSpPr>
        <dsp:cNvPr id="0" name=""/>
        <dsp:cNvSpPr/>
      </dsp:nvSpPr>
      <dsp:spPr>
        <a:xfrm>
          <a:off x="3184098" y="2027947"/>
          <a:ext cx="1638433" cy="189570"/>
        </a:xfrm>
        <a:custGeom>
          <a:avLst/>
          <a:gdLst/>
          <a:ahLst/>
          <a:cxnLst/>
          <a:rect l="0" t="0" r="0" b="0"/>
          <a:pathLst>
            <a:path>
              <a:moveTo>
                <a:pt x="0" y="0"/>
              </a:moveTo>
              <a:lnTo>
                <a:pt x="0" y="94785"/>
              </a:lnTo>
              <a:lnTo>
                <a:pt x="1638433" y="94785"/>
              </a:lnTo>
              <a:lnTo>
                <a:pt x="1638433" y="189570"/>
              </a:lnTo>
            </a:path>
          </a:pathLst>
        </a:custGeom>
        <a:noFill/>
        <a:ln w="10795" cap="flat" cmpd="sng" algn="ctr">
          <a:solidFill>
            <a:srgbClr val="0078D4">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8E1F331-5A96-451B-9F94-72023EEB8ADF}">
      <dsp:nvSpPr>
        <dsp:cNvPr id="0" name=""/>
        <dsp:cNvSpPr/>
      </dsp:nvSpPr>
      <dsp:spPr>
        <a:xfrm>
          <a:off x="3184098" y="2027947"/>
          <a:ext cx="546144" cy="189570"/>
        </a:xfrm>
        <a:custGeom>
          <a:avLst/>
          <a:gdLst/>
          <a:ahLst/>
          <a:cxnLst/>
          <a:rect l="0" t="0" r="0" b="0"/>
          <a:pathLst>
            <a:path>
              <a:moveTo>
                <a:pt x="0" y="0"/>
              </a:moveTo>
              <a:lnTo>
                <a:pt x="0" y="94785"/>
              </a:lnTo>
              <a:lnTo>
                <a:pt x="546144" y="94785"/>
              </a:lnTo>
              <a:lnTo>
                <a:pt x="546144" y="189570"/>
              </a:lnTo>
            </a:path>
          </a:pathLst>
        </a:custGeom>
        <a:noFill/>
        <a:ln w="10795" cap="flat" cmpd="sng" algn="ctr">
          <a:solidFill>
            <a:srgbClr val="0078D4">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517E75FE-7ECF-443F-AA7D-7CC2207BD2CE}">
      <dsp:nvSpPr>
        <dsp:cNvPr id="0" name=""/>
        <dsp:cNvSpPr/>
      </dsp:nvSpPr>
      <dsp:spPr>
        <a:xfrm>
          <a:off x="2637953" y="2027947"/>
          <a:ext cx="546144" cy="189570"/>
        </a:xfrm>
        <a:custGeom>
          <a:avLst/>
          <a:gdLst/>
          <a:ahLst/>
          <a:cxnLst/>
          <a:rect l="0" t="0" r="0" b="0"/>
          <a:pathLst>
            <a:path>
              <a:moveTo>
                <a:pt x="546144" y="0"/>
              </a:moveTo>
              <a:lnTo>
                <a:pt x="546144" y="94785"/>
              </a:lnTo>
              <a:lnTo>
                <a:pt x="0" y="94785"/>
              </a:lnTo>
              <a:lnTo>
                <a:pt x="0" y="189570"/>
              </a:lnTo>
            </a:path>
          </a:pathLst>
        </a:custGeom>
        <a:noFill/>
        <a:ln w="10795" cap="flat" cmpd="sng" algn="ctr">
          <a:solidFill>
            <a:srgbClr val="0078D4">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F8E30AED-A338-4A78-B55F-D644800B98B5}">
      <dsp:nvSpPr>
        <dsp:cNvPr id="0" name=""/>
        <dsp:cNvSpPr/>
      </dsp:nvSpPr>
      <dsp:spPr>
        <a:xfrm>
          <a:off x="1545664" y="2027947"/>
          <a:ext cx="1638433" cy="189570"/>
        </a:xfrm>
        <a:custGeom>
          <a:avLst/>
          <a:gdLst/>
          <a:ahLst/>
          <a:cxnLst/>
          <a:rect l="0" t="0" r="0" b="0"/>
          <a:pathLst>
            <a:path>
              <a:moveTo>
                <a:pt x="1638433" y="0"/>
              </a:moveTo>
              <a:lnTo>
                <a:pt x="1638433" y="94785"/>
              </a:lnTo>
              <a:lnTo>
                <a:pt x="0" y="94785"/>
              </a:lnTo>
              <a:lnTo>
                <a:pt x="0" y="189570"/>
              </a:lnTo>
            </a:path>
          </a:pathLst>
        </a:custGeom>
        <a:noFill/>
        <a:ln w="10795" cap="flat" cmpd="sng" algn="ctr">
          <a:solidFill>
            <a:srgbClr val="0078D4">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AD38D883-6B21-405B-834D-381EECA89F26}">
      <dsp:nvSpPr>
        <dsp:cNvPr id="0" name=""/>
        <dsp:cNvSpPr/>
      </dsp:nvSpPr>
      <dsp:spPr>
        <a:xfrm>
          <a:off x="453375" y="2027947"/>
          <a:ext cx="2730723" cy="189570"/>
        </a:xfrm>
        <a:custGeom>
          <a:avLst/>
          <a:gdLst/>
          <a:ahLst/>
          <a:cxnLst/>
          <a:rect l="0" t="0" r="0" b="0"/>
          <a:pathLst>
            <a:path>
              <a:moveTo>
                <a:pt x="2730723" y="0"/>
              </a:moveTo>
              <a:lnTo>
                <a:pt x="2730723" y="94785"/>
              </a:lnTo>
              <a:lnTo>
                <a:pt x="0" y="94785"/>
              </a:lnTo>
              <a:lnTo>
                <a:pt x="0" y="189570"/>
              </a:lnTo>
            </a:path>
          </a:pathLst>
        </a:custGeom>
        <a:noFill/>
        <a:ln w="10795" cap="flat" cmpd="sng" algn="ctr">
          <a:solidFill>
            <a:srgbClr val="0078D4">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284B5E23-A45A-44AC-B726-E4FD4EC5B7B8}">
      <dsp:nvSpPr>
        <dsp:cNvPr id="0" name=""/>
        <dsp:cNvSpPr/>
      </dsp:nvSpPr>
      <dsp:spPr>
        <a:xfrm>
          <a:off x="2732739" y="1576587"/>
          <a:ext cx="902718" cy="451359"/>
        </a:xfrm>
        <a:prstGeom prst="rect">
          <a:avLst/>
        </a:prstGeom>
        <a:solidFill>
          <a:srgbClr val="FF5C39">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Segoe UI"/>
              <a:ea typeface="+mn-ea"/>
              <a:cs typeface="Arial" pitchFamily="34" charset="0"/>
            </a:rPr>
            <a:t> </a:t>
          </a:r>
          <a:endParaRPr lang="en-US" sz="900" kern="1200" dirty="0">
            <a:solidFill>
              <a:srgbClr val="FFFFFF"/>
            </a:solidFill>
            <a:latin typeface="Segoe UI Semibold" panose="020B0702040204020203" pitchFamily="34" charset="0"/>
            <a:ea typeface="+mn-ea"/>
            <a:cs typeface="Segoe UI Semibold" panose="020B0702040204020203" pitchFamily="34" charset="0"/>
          </a:endParaRPr>
        </a:p>
      </dsp:txBody>
      <dsp:txXfrm>
        <a:off x="2732739" y="1576587"/>
        <a:ext cx="902718" cy="451359"/>
      </dsp:txXfrm>
    </dsp:sp>
    <dsp:sp modelId="{CF7D0564-C42D-411D-852F-FA4BFC6C4C54}">
      <dsp:nvSpPr>
        <dsp:cNvPr id="0" name=""/>
        <dsp:cNvSpPr/>
      </dsp:nvSpPr>
      <dsp:spPr>
        <a:xfrm>
          <a:off x="2016"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Segoe UI Semibold" panose="020B0702040204020203" pitchFamily="34" charset="0"/>
              <a:ea typeface="+mn-ea"/>
              <a:cs typeface="Segoe UI Semibold" panose="020B0702040204020203" pitchFamily="34" charset="0"/>
            </a:rPr>
            <a:t>Regulations &amp; Certification</a:t>
          </a:r>
        </a:p>
      </dsp:txBody>
      <dsp:txXfrm>
        <a:off x="2016" y="2217517"/>
        <a:ext cx="902718" cy="451359"/>
      </dsp:txXfrm>
    </dsp:sp>
    <dsp:sp modelId="{D2748A6F-FFAC-4AB8-B042-40BA2D905374}">
      <dsp:nvSpPr>
        <dsp:cNvPr id="0" name=""/>
        <dsp:cNvSpPr/>
      </dsp:nvSpPr>
      <dsp:spPr>
        <a:xfrm>
          <a:off x="1094305"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Segoe UI Semibold" panose="020B0702040204020203" pitchFamily="34" charset="0"/>
              <a:ea typeface="+mn-ea"/>
              <a:cs typeface="Segoe UI Semibold" panose="020B0702040204020203" pitchFamily="34" charset="0"/>
            </a:rPr>
            <a:t>Data Encryption</a:t>
          </a:r>
        </a:p>
      </dsp:txBody>
      <dsp:txXfrm>
        <a:off x="1094305" y="2217517"/>
        <a:ext cx="902718" cy="451359"/>
      </dsp:txXfrm>
    </dsp:sp>
    <dsp:sp modelId="{0C9EDF96-5D4B-44D3-B3B9-BF5895F2D562}">
      <dsp:nvSpPr>
        <dsp:cNvPr id="0" name=""/>
        <dsp:cNvSpPr/>
      </dsp:nvSpPr>
      <dsp:spPr>
        <a:xfrm>
          <a:off x="2186594"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Segoe UI Semibold" panose="020B0702040204020203" pitchFamily="34" charset="0"/>
              <a:ea typeface="+mn-ea"/>
              <a:cs typeface="Segoe UI Semibold" panose="020B0702040204020203" pitchFamily="34" charset="0"/>
            </a:rPr>
            <a:t>E2E Auditability</a:t>
          </a:r>
        </a:p>
      </dsp:txBody>
      <dsp:txXfrm>
        <a:off x="2186594" y="2217517"/>
        <a:ext cx="902718" cy="451359"/>
      </dsp:txXfrm>
    </dsp:sp>
    <dsp:sp modelId="{FCCA18FF-F19E-4364-B770-6E68CDCA3361}">
      <dsp:nvSpPr>
        <dsp:cNvPr id="0" name=""/>
        <dsp:cNvSpPr/>
      </dsp:nvSpPr>
      <dsp:spPr>
        <a:xfrm>
          <a:off x="3278883"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Segoe UI Semibold" panose="020B0702040204020203" pitchFamily="34" charset="0"/>
              <a:ea typeface="+mn-ea"/>
              <a:cs typeface="Segoe UI Semibold" panose="020B0702040204020203" pitchFamily="34" charset="0"/>
            </a:rPr>
            <a:t>High Availability &amp; Disaster Recovery</a:t>
          </a:r>
        </a:p>
      </dsp:txBody>
      <dsp:txXfrm>
        <a:off x="3278883" y="2217517"/>
        <a:ext cx="902718" cy="451359"/>
      </dsp:txXfrm>
    </dsp:sp>
    <dsp:sp modelId="{3B737A23-89DD-4364-86AE-6F476B738DA5}">
      <dsp:nvSpPr>
        <dsp:cNvPr id="0" name=""/>
        <dsp:cNvSpPr/>
      </dsp:nvSpPr>
      <dsp:spPr>
        <a:xfrm>
          <a:off x="4371173"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Segoe UI Semibold" panose="020B0702040204020203" pitchFamily="34" charset="0"/>
              <a:ea typeface="+mn-ea"/>
              <a:cs typeface="Segoe UI Semibold" panose="020B0702040204020203" pitchFamily="34" charset="0"/>
            </a:rPr>
            <a:t>Microsoft Information Protection</a:t>
          </a:r>
        </a:p>
      </dsp:txBody>
      <dsp:txXfrm>
        <a:off x="4371173" y="2217517"/>
        <a:ext cx="902718" cy="451359"/>
      </dsp:txXfrm>
    </dsp:sp>
    <dsp:sp modelId="{9E86B972-492F-4621-9DC0-C686C122AE25}">
      <dsp:nvSpPr>
        <dsp:cNvPr id="0" name=""/>
        <dsp:cNvSpPr/>
      </dsp:nvSpPr>
      <dsp:spPr>
        <a:xfrm>
          <a:off x="5463462" y="2217517"/>
          <a:ext cx="902718" cy="451359"/>
        </a:xfrm>
        <a:prstGeom prst="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Segoe UI Semibold" panose="020B0702040204020203" pitchFamily="34" charset="0"/>
              <a:ea typeface="+mn-ea"/>
              <a:cs typeface="Segoe UI Semibold" panose="020B0702040204020203" pitchFamily="34" charset="0"/>
            </a:rPr>
            <a:t>Microsoft Purview</a:t>
          </a:r>
        </a:p>
      </dsp:txBody>
      <dsp:txXfrm>
        <a:off x="5463462" y="2217517"/>
        <a:ext cx="902718" cy="4513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84707-77AF-4276-BE6A-6DE1786ABD81}">
      <dsp:nvSpPr>
        <dsp:cNvPr id="0" name=""/>
        <dsp:cNvSpPr/>
      </dsp:nvSpPr>
      <dsp:spPr>
        <a:xfrm>
          <a:off x="974701" y="0"/>
          <a:ext cx="4506333" cy="4506333"/>
        </a:xfrm>
        <a:prstGeom prst="ellipse">
          <a:avLst/>
        </a:prstGeom>
        <a:solidFill>
          <a:schemeClr val="tx2">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91440" numCol="1" spcCol="1270" anchor="ctr" anchorCtr="0">
          <a:noAutofit/>
        </a:bodyPr>
        <a:lstStyle/>
        <a:p>
          <a:pPr marL="0" lvl="0" indent="0" algn="ctr" defTabSz="622300">
            <a:lnSpc>
              <a:spcPct val="90000"/>
            </a:lnSpc>
            <a:spcBef>
              <a:spcPct val="0"/>
            </a:spcBef>
            <a:spcAft>
              <a:spcPct val="35000"/>
            </a:spcAft>
            <a:buNone/>
          </a:pPr>
          <a:r>
            <a:rPr lang="en-US" sz="1400" kern="1200">
              <a:latin typeface="Segoe UI Semibold" panose="020B0702040204020203" pitchFamily="34" charset="0"/>
              <a:ea typeface="+mn-ea"/>
              <a:cs typeface="Segoe UI Semibold" panose="020B0702040204020203" pitchFamily="34" charset="0"/>
            </a:rPr>
            <a:t>Network control &amp; security</a:t>
          </a:r>
          <a:endParaRPr lang="en-US" sz="1400" kern="1200" dirty="0">
            <a:latin typeface="Segoe UI Semibold" panose="020B0702040204020203" pitchFamily="34" charset="0"/>
            <a:ea typeface="+mn-ea"/>
            <a:cs typeface="Segoe UI Semibold" panose="020B0702040204020203" pitchFamily="34" charset="0"/>
          </a:endParaRPr>
        </a:p>
      </dsp:txBody>
      <dsp:txXfrm>
        <a:off x="2782400" y="324306"/>
        <a:ext cx="890934" cy="477969"/>
      </dsp:txXfrm>
    </dsp:sp>
    <dsp:sp modelId="{34184D5C-2AE5-4607-BBA0-32A29A8B400E}">
      <dsp:nvSpPr>
        <dsp:cNvPr id="0" name=""/>
        <dsp:cNvSpPr/>
      </dsp:nvSpPr>
      <dsp:spPr>
        <a:xfrm>
          <a:off x="1425334" y="901266"/>
          <a:ext cx="3605066" cy="3605066"/>
        </a:xfrm>
        <a:prstGeom prst="ellipse">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99568" numCol="1" spcCol="1270" anchor="ctr" anchorCtr="0">
          <a:noAutofit/>
        </a:bodyPr>
        <a:lstStyle/>
        <a:p>
          <a:pPr marL="0" lvl="0" indent="0" algn="ctr" defTabSz="622300">
            <a:lnSpc>
              <a:spcPct val="90000"/>
            </a:lnSpc>
            <a:spcBef>
              <a:spcPct val="0"/>
            </a:spcBef>
            <a:spcAft>
              <a:spcPct val="35000"/>
            </a:spcAft>
            <a:buNone/>
          </a:pPr>
          <a:r>
            <a:rPr lang="en-US" sz="1400" kern="1200">
              <a:latin typeface="Segoe UI Semibold" panose="020B0702040204020203" pitchFamily="34" charset="0"/>
              <a:ea typeface="+mn-ea"/>
              <a:cs typeface="Segoe UI Semibold" panose="020B0702040204020203" pitchFamily="34" charset="0"/>
            </a:rPr>
            <a:t>Workspace &amp; item access control</a:t>
          </a:r>
          <a:endParaRPr lang="en-US" sz="1400" kern="1200" dirty="0">
            <a:latin typeface="Segoe UI Semibold" panose="020B0702040204020203" pitchFamily="34" charset="0"/>
            <a:ea typeface="+mn-ea"/>
            <a:cs typeface="Segoe UI Semibold" panose="020B0702040204020203" pitchFamily="34" charset="0"/>
          </a:endParaRPr>
        </a:p>
      </dsp:txBody>
      <dsp:txXfrm>
        <a:off x="2782400" y="1212601"/>
        <a:ext cx="890934" cy="458849"/>
      </dsp:txXfrm>
    </dsp:sp>
    <dsp:sp modelId="{164DB273-ED00-40BB-8CB8-06A495B2FDB9}">
      <dsp:nvSpPr>
        <dsp:cNvPr id="0" name=""/>
        <dsp:cNvSpPr/>
      </dsp:nvSpPr>
      <dsp:spPr>
        <a:xfrm>
          <a:off x="1875967" y="1802533"/>
          <a:ext cx="2703799" cy="2703799"/>
        </a:xfrm>
        <a:prstGeom prst="ellipse">
          <a:avLst/>
        </a:prstGeom>
        <a:solidFill>
          <a:schemeClr val="tx2">
            <a:lumMod val="90000"/>
            <a:lum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99568" numCol="1" spcCol="1270" anchor="ctr" anchorCtr="0">
          <a:noAutofit/>
        </a:bodyPr>
        <a:lstStyle/>
        <a:p>
          <a:pPr marL="0" lvl="0" indent="0" algn="ctr" defTabSz="622300">
            <a:lnSpc>
              <a:spcPct val="90000"/>
            </a:lnSpc>
            <a:spcBef>
              <a:spcPct val="0"/>
            </a:spcBef>
            <a:spcAft>
              <a:spcPct val="35000"/>
            </a:spcAft>
            <a:buNone/>
          </a:pPr>
          <a:r>
            <a:rPr lang="en-US" sz="1400" kern="1200">
              <a:latin typeface="Segoe UI Semibold" panose="020B0702040204020203" pitchFamily="34" charset="0"/>
              <a:ea typeface="+mn-ea"/>
              <a:cs typeface="Segoe UI Semibold" panose="020B0702040204020203" pitchFamily="34" charset="0"/>
            </a:rPr>
            <a:t>Data security access control</a:t>
          </a:r>
          <a:endParaRPr lang="en-US" sz="1400" kern="1200" dirty="0">
            <a:latin typeface="Segoe UI Semibold" panose="020B0702040204020203" pitchFamily="34" charset="0"/>
            <a:ea typeface="+mn-ea"/>
            <a:cs typeface="Segoe UI Semibold" panose="020B0702040204020203" pitchFamily="34" charset="0"/>
          </a:endParaRPr>
        </a:p>
      </dsp:txBody>
      <dsp:txXfrm>
        <a:off x="2782400" y="2094409"/>
        <a:ext cx="890934" cy="430172"/>
      </dsp:txXfrm>
    </dsp:sp>
    <dsp:sp modelId="{9D0FFAA5-98BA-472E-9BD6-E3C69B4D21C0}">
      <dsp:nvSpPr>
        <dsp:cNvPr id="0" name=""/>
        <dsp:cNvSpPr/>
      </dsp:nvSpPr>
      <dsp:spPr>
        <a:xfrm>
          <a:off x="2305331" y="2703799"/>
          <a:ext cx="1802533" cy="1802533"/>
        </a:xfrm>
        <a:prstGeom prst="ellipse">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latin typeface="Segoe UI Semibold" panose="020B0702040204020203" pitchFamily="34" charset="0"/>
              <a:ea typeface="+mn-ea"/>
              <a:cs typeface="Segoe UI Semibold" panose="020B0702040204020203" pitchFamily="34" charset="0"/>
            </a:rPr>
            <a:t>Your data in Fabric</a:t>
          </a:r>
          <a:endParaRPr lang="en-US" sz="1400" kern="1200" dirty="0">
            <a:latin typeface="Segoe UI Semibold" panose="020B0702040204020203" pitchFamily="34" charset="0"/>
            <a:ea typeface="+mn-ea"/>
            <a:cs typeface="Segoe UI Semibold" panose="020B0702040204020203" pitchFamily="34" charset="0"/>
          </a:endParaRPr>
        </a:p>
      </dsp:txBody>
      <dsp:txXfrm>
        <a:off x="2755963" y="3286420"/>
        <a:ext cx="901267" cy="637292"/>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11/18/2024 10:28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11/18/2024 9:46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fabric/onelake/security/data-access-control-model#how-onelake-rbac-permissions-are-evaluated-with-fabric-permissio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fabric/get-started/microsoft-fabric-overview"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microsoft.com/en-us/microsoft-fabric"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fabric/admin/fabric-switch"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power-bi/enterprise/service-premium-auto-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learn.microsoft.com/en-us/fabric/onelake/onelake-security" TargetMode="External"/><Relationship Id="rId3" Type="http://schemas.openxmlformats.org/officeDocument/2006/relationships/hyperlink" Target="/power-bi/enterprise/service-admin-power-bi-security" TargetMode="External"/><Relationship Id="rId7" Type="http://schemas.openxmlformats.org/officeDocument/2006/relationships/hyperlink" Target="https://learn.microsoft.com/en-us/fabric/security/security-service-tags"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learn.microsoft.com/en-us/fabric/security/security-lockbox" TargetMode="External"/><Relationship Id="rId5" Type="http://schemas.openxmlformats.org/officeDocument/2006/relationships/hyperlink" Target="https://learn.microsoft.com/en-us/fabric/security/az-resiliency" TargetMode="External"/><Relationship Id="rId4" Type="http://schemas.openxmlformats.org/officeDocument/2006/relationships/hyperlink" Target="https://learn.microsoft.com/en-us/fabric/security/security-conditional-acces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microsoft-365/admin/manage/assign-licenses-to-users?view=o365-worldwid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 and guidance.</a:t>
            </a:r>
          </a:p>
          <a:p>
            <a:endParaRPr lang="en-US" dirty="0"/>
          </a:p>
          <a:p>
            <a:r>
              <a:rPr lang="en-US" dirty="0"/>
              <a:t>This space has been left deliberately blank</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11/18/2024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Express the simplicity of being able to view both the table and in many cases a visualization of the results using the render capability.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31556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Within a KQL </a:t>
            </a:r>
            <a:r>
              <a:rPr lang="en-US" b="0" i="0" dirty="0" err="1">
                <a:solidFill>
                  <a:srgbClr val="E6E6E6"/>
                </a:solidFill>
                <a:effectLst/>
                <a:latin typeface="Segoe UI" panose="020B0502040204020203" pitchFamily="34" charset="0"/>
              </a:rPr>
              <a:t>queryset</a:t>
            </a:r>
            <a:r>
              <a:rPr lang="en-US" b="0" i="0" dirty="0">
                <a:solidFill>
                  <a:srgbClr val="E6E6E6"/>
                </a:solidFill>
                <a:effectLst/>
                <a:latin typeface="Segoe UI" panose="020B0502040204020203" pitchFamily="34" charset="0"/>
              </a:rPr>
              <a:t>, you can create multiple tabs. Each tab can be associated with a different KQL database, and lets you save queries for later use or share with others to collaborate on data exploration. You can also change the KQL database associated with any tab, allowing you to run the same query on data in different states.</a:t>
            </a:r>
          </a:p>
          <a:p>
            <a:endParaRPr lang="en-US" b="0" i="0" dirty="0">
              <a:solidFill>
                <a:srgbClr val="E6E6E6"/>
              </a:solidFill>
              <a:effectLst/>
              <a:latin typeface="Segoe UI" panose="020B0502040204020203" pitchFamily="34" charset="0"/>
            </a:endParaRP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330316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https://aka.ms/mslearn-fabric-real-time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6603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3689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93003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https://aka.ms/fabric-secure-data</a:t>
            </a:r>
          </a:p>
          <a:p>
            <a:endParaRPr lang="en-US" dirty="0"/>
          </a:p>
          <a:p>
            <a:r>
              <a:rPr lang="en-US" dirty="0"/>
              <a:t>Before delivering this presentation, review the associated module on Microsoft Learn.</a:t>
            </a:r>
          </a:p>
          <a:p>
            <a:endParaRPr lang="en-US" dirty="0"/>
          </a:p>
          <a:p>
            <a:r>
              <a:rPr lang="en-US" dirty="0"/>
              <a:t>The estimated time to present these slides is 45 minutes.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45053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E21CB-B386-F3DE-9B5B-AC0F3D0386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F4C0A-D23A-8D31-84BA-111D71A9B3B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48270F1-F3D9-1319-819C-85F17A33CFF6}"/>
              </a:ext>
            </a:extLst>
          </p:cNvPr>
          <p:cNvSpPr>
            <a:spLocks noGrp="1"/>
          </p:cNvSpPr>
          <p:nvPr>
            <p:ph type="body" idx="1"/>
          </p:nvPr>
        </p:nvSpPr>
        <p:spPr/>
        <p:txBody>
          <a:bodyPr>
            <a:normAutofit/>
          </a:bodyPr>
          <a:lstStyle/>
          <a:p>
            <a:pPr algn="l"/>
            <a:r>
              <a:rPr lang="en-US" b="0" i="0" dirty="0">
                <a:solidFill>
                  <a:srgbClr val="E6E6E6"/>
                </a:solidFill>
                <a:effectLst/>
                <a:latin typeface="Segoe UI" panose="020B0502040204020203" pitchFamily="34" charset="0"/>
              </a:rPr>
              <a:t>Perhaps you've heard that Power BI can seamlessly handle trillions of rows of data, but you're not able to accomplish that in your own Power BI tenant. Working with high volume and large-scale data can be done in Fabric and Power BI with the right groundwork in place.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This module introduces considerations for building enterprise scale, IT-driven solutions. You'll review data modeling best practices and Power BI Premium/Fabric features for working with large data.</a:t>
            </a:r>
          </a:p>
          <a:p>
            <a:pPr marL="0" indent="0">
              <a:buNone/>
            </a:pPr>
            <a:endParaRPr lang="en-US" dirty="0"/>
          </a:p>
        </p:txBody>
      </p:sp>
      <p:sp>
        <p:nvSpPr>
          <p:cNvPr id="4" name="Slide Number Placeholder 3">
            <a:extLst>
              <a:ext uri="{FF2B5EF4-FFF2-40B4-BE49-F238E27FC236}">
                <a16:creationId xmlns:a16="http://schemas.microsoft.com/office/drawing/2014/main" id="{44143795-70C3-745D-5A48-3927827E5C7B}"/>
              </a:ext>
            </a:extLst>
          </p:cNvPr>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3552996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CCCCC"/>
                </a:solidFill>
                <a:effectLst/>
                <a:latin typeface="Consolas" panose="020B0609020204030204" pitchFamily="49" charset="0"/>
              </a:rPr>
              <a:t>Security in Microsoft Fabric is optimized for securing data for specific use cases. Different users need the ability to perform various actions in Fabric to fulfill their job responsibilities. Fabric facilitates this by allowing you to grant users access to specific data workloads through workspace and item permissions, compute permissions, and OneLake data access roles.</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1" dirty="0">
                <a:solidFill>
                  <a:srgbClr val="569CD6"/>
                </a:solidFill>
                <a:effectLst/>
                <a:latin typeface="Consolas" panose="020B0609020204030204" pitchFamily="49" charset="0"/>
              </a:rPr>
              <a:t>Secure data by use case</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A security use case in Fabric refers to a set of users needing data access and accessing data in a specific way. Once a use case is identified, Fabric permissions associated with that use case can be configured. Suppose you work at a healthcare company with multiple systems that store data, such as electronic health records (EHR), insurance claims data, clinical trial data, patient and disease registries, and administrative data. Different users within your company or partner organizations need to view, transform, analyze, aggregate, and use this data to derive business insights. Users need access to different Fabric compute engines, items, and workspaces to perform their jobs effectively:</a:t>
            </a:r>
          </a:p>
          <a:p>
            <a:pPr>
              <a:lnSpc>
                <a:spcPts val="1425"/>
              </a:lnSpc>
            </a:pPr>
            <a:endParaRPr lang="en-US" b="0" dirty="0">
              <a:solidFill>
                <a:srgbClr val="CCCCCC"/>
              </a:solidFill>
              <a:effectLst/>
              <a:latin typeface="Consolas" panose="020B0609020204030204" pitchFamily="49" charset="0"/>
            </a:endParaRPr>
          </a:p>
          <a:p>
            <a:pPr marL="342900" indent="-342900">
              <a:buFont typeface="Arial" panose="020B0604020202020204" pitchFamily="34" charset="0"/>
              <a:buChar char="•"/>
            </a:pPr>
            <a:r>
              <a:rPr lang="en-US" sz="900" b="1" dirty="0">
                <a:solidFill>
                  <a:schemeClr val="tx1"/>
                </a:solidFill>
              </a:rPr>
              <a:t>Data engineers  - </a:t>
            </a:r>
            <a:r>
              <a:rPr lang="en-US" sz="900" dirty="0">
                <a:solidFill>
                  <a:schemeClr val="tx1"/>
                </a:solidFill>
              </a:rPr>
              <a:t>need access to data in a lakehouse to develop downstream data products.</a:t>
            </a:r>
          </a:p>
          <a:p>
            <a:pPr marL="342900" indent="-342900">
              <a:buFont typeface="Arial" panose="020B0604020202020204" pitchFamily="34" charset="0"/>
              <a:buChar char="•"/>
            </a:pPr>
            <a:r>
              <a:rPr lang="en-US" sz="900" b="1" dirty="0">
                <a:solidFill>
                  <a:schemeClr val="tx1"/>
                </a:solidFill>
              </a:rPr>
              <a:t>Business or data analysts - </a:t>
            </a:r>
            <a:r>
              <a:rPr lang="en-US" sz="900" dirty="0">
                <a:solidFill>
                  <a:schemeClr val="tx1"/>
                </a:solidFill>
              </a:rPr>
              <a:t>need to query data to answer business questions.</a:t>
            </a:r>
          </a:p>
          <a:p>
            <a:pPr marL="342900" indent="-342900">
              <a:buFont typeface="Arial" panose="020B0604020202020204" pitchFamily="34" charset="0"/>
              <a:buChar char="•"/>
            </a:pPr>
            <a:r>
              <a:rPr lang="en-US" sz="900" b="1" dirty="0">
                <a:solidFill>
                  <a:schemeClr val="tx1"/>
                </a:solidFill>
              </a:rPr>
              <a:t>Data scientists - </a:t>
            </a:r>
            <a:r>
              <a:rPr lang="en-US" sz="900" dirty="0">
                <a:solidFill>
                  <a:schemeClr val="tx1"/>
                </a:solidFill>
              </a:rPr>
              <a:t>need to access data in a lakehouse and consume it through Apache Spark to create models and experiments.</a:t>
            </a:r>
          </a:p>
          <a:p>
            <a:pPr marL="342900" indent="-342900">
              <a:buFont typeface="Arial" panose="020B0604020202020204" pitchFamily="34" charset="0"/>
              <a:buChar char="•"/>
            </a:pPr>
            <a:r>
              <a:rPr lang="en-US" sz="900" b="1" dirty="0">
                <a:solidFill>
                  <a:schemeClr val="tx1"/>
                </a:solidFill>
              </a:rPr>
              <a:t>Report creators - </a:t>
            </a:r>
            <a:r>
              <a:rPr lang="en-US" sz="900" dirty="0">
                <a:solidFill>
                  <a:schemeClr val="tx1"/>
                </a:solidFill>
              </a:rPr>
              <a:t>need to build reports to share with report consumers</a:t>
            </a:r>
            <a:r>
              <a:rPr lang="en-US" sz="900" b="1" dirty="0">
                <a:solidFill>
                  <a:schemeClr val="tx1"/>
                </a:solidFill>
              </a:rPr>
              <a:t>.</a:t>
            </a:r>
          </a:p>
          <a:p>
            <a:pPr marL="342900" indent="-342900">
              <a:buFont typeface="Arial" panose="020B0604020202020204" pitchFamily="34" charset="0"/>
              <a:buChar char="•"/>
            </a:pPr>
            <a:r>
              <a:rPr lang="en-US" sz="900" b="1" dirty="0">
                <a:solidFill>
                  <a:schemeClr val="tx1"/>
                </a:solidFill>
              </a:rPr>
              <a:t>Report consumers - </a:t>
            </a:r>
            <a:r>
              <a:rPr lang="en-US" sz="900" dirty="0">
                <a:solidFill>
                  <a:schemeClr val="tx1"/>
                </a:solidFill>
              </a:rPr>
              <a:t>need to view data in Power BI reports to make decisions.</a:t>
            </a:r>
          </a:p>
          <a:p>
            <a:pPr marL="342900" indent="-342900">
              <a:buFont typeface="Arial" panose="020B0604020202020204" pitchFamily="34" charset="0"/>
              <a:buChar char="•"/>
            </a:pPr>
            <a:endParaRPr lang="en-US" sz="900" dirty="0">
              <a:solidFill>
                <a:schemeClr val="tx1"/>
              </a:solidFill>
            </a:endParaRPr>
          </a:p>
          <a:p>
            <a:pPr>
              <a:lnSpc>
                <a:spcPts val="1425"/>
              </a:lnSpc>
            </a:pPr>
            <a:r>
              <a:rPr lang="en-US" sz="2000" b="0" dirty="0">
                <a:solidFill>
                  <a:srgbClr val="CCCCCC"/>
                </a:solidFill>
                <a:effectLst/>
                <a:latin typeface="Consolas" panose="020B0609020204030204" pitchFamily="49" charset="0"/>
              </a:rPr>
              <a:t>In this module, you'll learn how to use the Fabric access control features available to secure your data and provide your team with the necessary access within Fabric to perform their job duties. You'll explore Fabric’s multi-layer security model and how to use it to manage data access.</a:t>
            </a:r>
          </a:p>
          <a:p>
            <a:pPr>
              <a:lnSpc>
                <a:spcPts val="1425"/>
              </a:lnSpc>
            </a:pPr>
            <a:br>
              <a:rPr lang="en-US" sz="2000" b="0" dirty="0">
                <a:solidFill>
                  <a:srgbClr val="CCCCCC"/>
                </a:solidFill>
                <a:effectLst/>
                <a:latin typeface="Consolas" panose="020B0609020204030204" pitchFamily="49" charset="0"/>
              </a:rPr>
            </a:br>
            <a:r>
              <a:rPr lang="en-US" sz="2000" b="0" dirty="0">
                <a:solidFill>
                  <a:srgbClr val="CCCCCC"/>
                </a:solidFill>
                <a:effectLst/>
                <a:latin typeface="Consolas" panose="020B0609020204030204" pitchFamily="49" charset="0"/>
              </a:rPr>
              <a:t>By the end of this module, you'll know how to configure security for an entire workspace, for individual Fabric data items, and how to apply granular permissions within Fabric data items.</a:t>
            </a:r>
          </a:p>
          <a:p>
            <a:pPr marL="0" indent="0">
              <a:buFont typeface="Arial" panose="020B0604020202020204" pitchFamily="34" charset="0"/>
              <a:buNone/>
            </a:pPr>
            <a:endParaRPr lang="en-US" sz="900" dirty="0">
              <a:solidFill>
                <a:schemeClr val="tx1"/>
              </a:solidFill>
            </a:endParaRPr>
          </a:p>
          <a:p>
            <a:pPr>
              <a:lnSpc>
                <a:spcPts val="1425"/>
              </a:lnSpc>
            </a:pPr>
            <a:endParaRPr lang="en-US" b="0" dirty="0">
              <a:solidFill>
                <a:srgbClr val="CCCCCC"/>
              </a:solidFill>
              <a:effectLst/>
              <a:latin typeface="Consolas" panose="020B0609020204030204" pitchFamily="49" charset="0"/>
            </a:endParaRPr>
          </a:p>
          <a:p>
            <a:pPr>
              <a:lnSpc>
                <a:spcPts val="1425"/>
              </a:lnSpc>
            </a:pPr>
            <a:endParaRPr lang="en-US" b="0" dirty="0">
              <a:solidFill>
                <a:srgbClr val="CCCCCC"/>
              </a:solidFill>
              <a:effectLst/>
              <a:latin typeface="Consolas" panose="020B0609020204030204" pitchFamily="49" charset="0"/>
            </a:endParaRPr>
          </a:p>
          <a:p>
            <a:pPr>
              <a:lnSpc>
                <a:spcPts val="1425"/>
              </a:lnSpc>
            </a:pPr>
            <a:endParaRPr lang="en-US" b="0" dirty="0">
              <a:solidFill>
                <a:srgbClr val="CCCCCC"/>
              </a:solidFill>
              <a:effectLst/>
              <a:latin typeface="Consolas" panose="020B0609020204030204" pitchFamily="49" charset="0"/>
            </a:endParaRPr>
          </a:p>
          <a:p>
            <a:pPr>
              <a:lnSpc>
                <a:spcPts val="1425"/>
              </a:lnSpc>
            </a:pP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11/18/2024 9:47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87575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A033B-7B73-A601-E6D0-EFE4D1B79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CA4580-C82A-3B20-A5F3-ECD4E7AB911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290B9BA-FAA1-581E-6707-D078A1DAF86F}"/>
              </a:ext>
            </a:extLst>
          </p:cNvPr>
          <p:cNvSpPr>
            <a:spLocks noGrp="1"/>
          </p:cNvSpPr>
          <p:nvPr>
            <p:ph type="body" sz="quarter" idx="3"/>
          </p:nvPr>
        </p:nvSpPr>
        <p:spPr/>
        <p:txBody>
          <a:bodyPr/>
          <a:lstStyle/>
          <a:p>
            <a:endParaRPr dirty="0"/>
          </a:p>
          <a:p>
            <a:pPr>
              <a:lnSpc>
                <a:spcPts val="1425"/>
              </a:lnSpc>
            </a:pPr>
            <a:r>
              <a:rPr lang="en-US" b="0" dirty="0">
                <a:solidFill>
                  <a:srgbClr val="CCCCCC"/>
                </a:solidFill>
                <a:effectLst/>
                <a:latin typeface="Consolas" panose="020B0609020204030204" pitchFamily="49" charset="0"/>
              </a:rPr>
              <a:t>Data access in organizations is often restricted by users' responsibilities, and roles and by an organization's Fabric deployment patterns, and data architecture. Fabric has a flexible, multi-layer security model that allows you to configure security to accommodate different data access requirements. Having the ability to control permissions at different layers means you can adhere to the principle of least privilege, restricting user permissions to only what's needed to perform job tasks.</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Fabric has three security levels and they're evaluated sequentially to determine whether a user has data access. The order of evaluation for access is:  </a:t>
            </a:r>
          </a:p>
          <a:p>
            <a:pPr>
              <a:lnSpc>
                <a:spcPts val="1425"/>
              </a:lnSpc>
            </a:pPr>
            <a:r>
              <a:rPr lang="en-US" b="0" dirty="0">
                <a:solidFill>
                  <a:srgbClr val="6796E6"/>
                </a:solidFill>
                <a:effectLst/>
                <a:latin typeface="Consolas" panose="020B0609020204030204" pitchFamily="49" charset="0"/>
              </a:rPr>
              <a:t>1.</a:t>
            </a:r>
            <a:r>
              <a:rPr lang="en-US" b="0" dirty="0">
                <a:solidFill>
                  <a:srgbClr val="CCCCCC"/>
                </a:solidFill>
                <a:effectLst/>
                <a:latin typeface="Consolas" panose="020B0609020204030204" pitchFamily="49" charset="0"/>
              </a:rPr>
              <a:t> Microsoft Entra ID authentication: checks if the user can authenticate to the Azure identity and access management service, Microsoft Entra ID.</a:t>
            </a:r>
          </a:p>
          <a:p>
            <a:pPr>
              <a:lnSpc>
                <a:spcPts val="1425"/>
              </a:lnSpc>
            </a:pPr>
            <a:r>
              <a:rPr lang="en-US" b="0" dirty="0">
                <a:solidFill>
                  <a:srgbClr val="6796E6"/>
                </a:solidFill>
                <a:effectLst/>
                <a:latin typeface="Consolas" panose="020B0609020204030204" pitchFamily="49" charset="0"/>
              </a:rPr>
              <a:t>2.</a:t>
            </a:r>
            <a:r>
              <a:rPr lang="en-US" b="0" dirty="0">
                <a:solidFill>
                  <a:srgbClr val="CCCCCC"/>
                </a:solidFill>
                <a:effectLst/>
                <a:latin typeface="Consolas" panose="020B0609020204030204" pitchFamily="49" charset="0"/>
              </a:rPr>
              <a:t> Fabric access: checks if the user can access Fabric.</a:t>
            </a:r>
          </a:p>
          <a:p>
            <a:pPr>
              <a:lnSpc>
                <a:spcPts val="1425"/>
              </a:lnSpc>
            </a:pPr>
            <a:r>
              <a:rPr lang="en-US" b="0" dirty="0">
                <a:solidFill>
                  <a:srgbClr val="6796E6"/>
                </a:solidFill>
                <a:effectLst/>
                <a:latin typeface="Consolas" panose="020B0609020204030204" pitchFamily="49" charset="0"/>
              </a:rPr>
              <a:t>3.</a:t>
            </a:r>
            <a:r>
              <a:rPr lang="en-US" b="0" dirty="0">
                <a:solidFill>
                  <a:srgbClr val="CCCCCC"/>
                </a:solidFill>
                <a:effectLst/>
                <a:latin typeface="Consolas" panose="020B0609020204030204" pitchFamily="49" charset="0"/>
              </a:rPr>
              <a:t> Data security: checks if the user can perform the action they've requested on a table or file.</a:t>
            </a:r>
          </a:p>
          <a:p>
            <a:pPr>
              <a:lnSpc>
                <a:spcPts val="1425"/>
              </a:lnSpc>
            </a:pPr>
            <a:endParaRPr lang="en-US" b="0" dirty="0">
              <a:solidFill>
                <a:srgbClr val="CCCCCC"/>
              </a:solidFill>
              <a:effectLst/>
              <a:latin typeface="Consolas" panose="020B0609020204030204" pitchFamily="49" charset="0"/>
            </a:endParaRPr>
          </a:p>
          <a:p>
            <a:endParaRPr dirty="0"/>
          </a:p>
          <a:p>
            <a:endParaRPr dirty="0"/>
          </a:p>
        </p:txBody>
      </p:sp>
      <p:sp>
        <p:nvSpPr>
          <p:cNvPr id="4" name="Slide Number Placeholder 3">
            <a:extLst>
              <a:ext uri="{FF2B5EF4-FFF2-40B4-BE49-F238E27FC236}">
                <a16:creationId xmlns:a16="http://schemas.microsoft.com/office/drawing/2014/main" id="{1E360F94-91DE-0B44-1693-A298600A9D87}"/>
              </a:ext>
            </a:extLst>
          </p:cNvPr>
          <p:cNvSpPr>
            <a:spLocks noGrp="1"/>
          </p:cNvSpPr>
          <p:nvPr>
            <p:ph type="sldNum" sz="quarter" idx="5"/>
          </p:nvPr>
        </p:nvSpPr>
        <p:spPr/>
      </p:sp>
    </p:spTree>
    <p:extLst>
      <p:ext uri="{BB962C8B-B14F-4D97-AF65-F5344CB8AC3E}">
        <p14:creationId xmlns:p14="http://schemas.microsoft.com/office/powerpoint/2010/main" val="2457982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lnSpc>
                <a:spcPts val="1425"/>
              </a:lnSpc>
            </a:pPr>
            <a:r>
              <a:rPr lang="en-US" b="0" dirty="0">
                <a:solidFill>
                  <a:srgbClr val="CCCCCC"/>
                </a:solidFill>
                <a:effectLst/>
                <a:latin typeface="Consolas" panose="020B0609020204030204" pitchFamily="49" charset="0"/>
              </a:rPr>
              <a:t>The third Fabric security level, data security, has several building blocks that can be configured individually or together to align with different access requirements. The primary access controls in Fabric are:</a:t>
            </a:r>
          </a:p>
          <a:p>
            <a:pPr>
              <a:lnSpc>
                <a:spcPts val="1425"/>
              </a:lnSpc>
            </a:pPr>
            <a:br>
              <a:rPr lang="en-US" b="0" dirty="0">
                <a:solidFill>
                  <a:srgbClr val="CCCCCC"/>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Workspace roles</a:t>
            </a:r>
          </a:p>
          <a:p>
            <a:pPr>
              <a:lnSpc>
                <a:spcPts val="1425"/>
              </a:lnSpc>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Item permissions</a:t>
            </a:r>
          </a:p>
          <a:p>
            <a:pPr>
              <a:lnSpc>
                <a:spcPts val="1425"/>
              </a:lnSpc>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Compute or granular permissions</a:t>
            </a:r>
          </a:p>
          <a:p>
            <a:pPr>
              <a:lnSpc>
                <a:spcPts val="1425"/>
              </a:lnSpc>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OneLake data access controls (preview)</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It's helpful to envision these building blocks in a hierarchy to understand how access controls can be applied individually or together. (See the image at the right)</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A </a:t>
            </a:r>
            <a:r>
              <a:rPr lang="en-US" b="0" i="1" dirty="0">
                <a:solidFill>
                  <a:srgbClr val="CCCCCC"/>
                </a:solidFill>
                <a:effectLst/>
                <a:latin typeface="Consolas" panose="020B0609020204030204" pitchFamily="49" charset="0"/>
              </a:rPr>
              <a:t>*workspace*</a:t>
            </a:r>
            <a:r>
              <a:rPr lang="en-US" b="0" dirty="0">
                <a:solidFill>
                  <a:srgbClr val="CCCCCC"/>
                </a:solidFill>
                <a:effectLst/>
                <a:latin typeface="Consolas" panose="020B0609020204030204" pitchFamily="49" charset="0"/>
              </a:rPr>
              <a:t> in Fabric enables you to distribute ownership and access policies using </a:t>
            </a:r>
            <a:r>
              <a:rPr lang="en-US" b="0" i="1" dirty="0">
                <a:solidFill>
                  <a:srgbClr val="CCCCCC"/>
                </a:solidFill>
                <a:effectLst/>
                <a:latin typeface="Consolas" panose="020B0609020204030204" pitchFamily="49" charset="0"/>
              </a:rPr>
              <a:t>*workspace roles*</a:t>
            </a:r>
            <a:r>
              <a:rPr lang="en-US" b="0" dirty="0">
                <a:solidFill>
                  <a:srgbClr val="CCCCCC"/>
                </a:solidFill>
                <a:effectLst/>
                <a:latin typeface="Consolas" panose="020B0609020204030204" pitchFamily="49" charset="0"/>
              </a:rPr>
              <a:t>. Within a workspace, you can create Fabric data </a:t>
            </a:r>
            <a:r>
              <a:rPr lang="en-US" b="0" i="1" dirty="0">
                <a:solidFill>
                  <a:srgbClr val="CCCCCC"/>
                </a:solidFill>
                <a:effectLst/>
                <a:latin typeface="Consolas" panose="020B0609020204030204" pitchFamily="49" charset="0"/>
              </a:rPr>
              <a:t>*items*</a:t>
            </a:r>
            <a:r>
              <a:rPr lang="en-US" b="0" dirty="0">
                <a:solidFill>
                  <a:srgbClr val="CCCCCC"/>
                </a:solidFill>
                <a:effectLst/>
                <a:latin typeface="Consolas" panose="020B0609020204030204" pitchFamily="49" charset="0"/>
              </a:rPr>
              <a:t> like lakehouses, data warehouses, and semantic models. </a:t>
            </a:r>
            <a:r>
              <a:rPr lang="en-US" b="0" i="1" dirty="0">
                <a:solidFill>
                  <a:srgbClr val="CCCCCC"/>
                </a:solidFill>
                <a:effectLst/>
                <a:latin typeface="Consolas" panose="020B0609020204030204" pitchFamily="49" charset="0"/>
              </a:rPr>
              <a:t>*Item permissions*</a:t>
            </a:r>
            <a:r>
              <a:rPr lang="en-US" b="0" dirty="0">
                <a:solidFill>
                  <a:srgbClr val="CCCCCC"/>
                </a:solidFill>
                <a:effectLst/>
                <a:latin typeface="Consolas" panose="020B0609020204030204" pitchFamily="49" charset="0"/>
              </a:rPr>
              <a:t> can be inherited from a workspace role or set individually by sharing an item. Items are shared using item permissions when workspace roles are too permissive.  </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Within each data item, </a:t>
            </a:r>
            <a:r>
              <a:rPr lang="en-US" b="0" i="1" dirty="0">
                <a:solidFill>
                  <a:srgbClr val="CCCCCC"/>
                </a:solidFill>
                <a:effectLst/>
                <a:latin typeface="Consolas" panose="020B0609020204030204" pitchFamily="49" charset="0"/>
              </a:rPr>
              <a:t>*granular engine permissions*</a:t>
            </a:r>
            <a:r>
              <a:rPr lang="en-US" b="0" dirty="0">
                <a:solidFill>
                  <a:srgbClr val="CCCCCC"/>
                </a:solidFill>
                <a:effectLst/>
                <a:latin typeface="Consolas" panose="020B0609020204030204" pitchFamily="49" charset="0"/>
              </a:rPr>
              <a:t> such as Read, ReadData, or ReadAll can be applied. </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Compute or granular permissions can be applied within a specific compute engine in Fabric, like the SQL Endpoint or semantic model.</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Fabric data items store their data in OneLake. Access to data in the lakehouse can be restricted to specific files or folders using the role-based-access control (RBAC) feature called </a:t>
            </a:r>
            <a:r>
              <a:rPr lang="en-US" b="0" i="1" dirty="0">
                <a:solidFill>
                  <a:srgbClr val="CCCCCC"/>
                </a:solidFill>
                <a:effectLst/>
                <a:latin typeface="Consolas" panose="020B0609020204030204" pitchFamily="49" charset="0"/>
              </a:rPr>
              <a:t>*OneLake data access controls (preview)*</a:t>
            </a:r>
            <a:r>
              <a:rPr lang="en-US" b="0" dirty="0">
                <a:solidFill>
                  <a:srgbClr val="CCCCCC"/>
                </a:solidFill>
                <a:effectLst/>
                <a:latin typeface="Consolas" panose="020B0609020204030204" pitchFamily="49" charset="0"/>
              </a:rPr>
              <a:t>.</a:t>
            </a:r>
          </a:p>
          <a:p>
            <a:pPr>
              <a:lnSpc>
                <a:spcPts val="1425"/>
              </a:lnSpc>
            </a:pPr>
            <a:endParaRPr lang="en-US" b="0" dirty="0">
              <a:solidFill>
                <a:srgbClr val="CCCCCC"/>
              </a:solidFill>
              <a:effectLst/>
              <a:latin typeface="Consolas" panose="020B0609020204030204" pitchFamily="49" charset="0"/>
            </a:endParaRPr>
          </a:p>
          <a:p>
            <a:endParaRPr dirty="0"/>
          </a:p>
          <a:p>
            <a:endParaRPr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https://aka.ms/fabric-real-time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estimated time to present these slides is 30 minutes.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B24BB-506B-A91A-DB5E-F8910DD14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095004-D47E-2BD3-A171-DF0B567CCD9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A8BA89D-6F8B-14BF-47EF-091E917F8FA8}"/>
              </a:ext>
            </a:extLst>
          </p:cNvPr>
          <p:cNvSpPr>
            <a:spLocks noGrp="1"/>
          </p:cNvSpPr>
          <p:nvPr>
            <p:ph type="body" sz="quarter" idx="3"/>
          </p:nvPr>
        </p:nvSpPr>
        <p:spPr/>
        <p:txBody>
          <a:bodyPr/>
          <a:lstStyle/>
          <a:p>
            <a:pPr>
              <a:lnSpc>
                <a:spcPts val="1425"/>
              </a:lnSpc>
            </a:pPr>
            <a:r>
              <a:rPr lang="en-US" b="0" dirty="0">
                <a:solidFill>
                  <a:srgbClr val="CCCCCC"/>
                </a:solidFill>
                <a:effectLst/>
                <a:latin typeface="Consolas" panose="020B0609020204030204" pitchFamily="49" charset="0"/>
              </a:rPr>
              <a:t>Workspaces are environments where users can collaborate to create groups of items. Items are the resources you can work with in Fabric such as lakehouses, warehouses, and reports. Workspace roles are preconfigured sets of permissions that let you manage what users can do and access in a Fabric workspace.</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Item permissions control access to individual Fabric items within a workspace. Item permissions let you either adjust the permissions set by a workspace role or give a user access to one or more items within a workspace without adding the user to a workspace role.</a:t>
            </a:r>
          </a:p>
          <a:p>
            <a:pPr>
              <a:lnSpc>
                <a:spcPts val="1425"/>
              </a:lnSpc>
            </a:pPr>
            <a:endParaRPr lang="en-US" b="0" dirty="0">
              <a:solidFill>
                <a:srgbClr val="CCCCCC"/>
              </a:solidFill>
              <a:effectLst/>
              <a:latin typeface="Consolas" panose="020B0609020204030204" pitchFamily="49" charset="0"/>
            </a:endParaRPr>
          </a:p>
          <a:p>
            <a:pPr marL="0" marR="0" lvl="0" indent="0" algn="l" defTabSz="914367" rtl="0" eaLnBrk="1" fontAlgn="auto" latinLnBrk="0" hangingPunct="1">
              <a:lnSpc>
                <a:spcPts val="1425"/>
              </a:lnSpc>
              <a:spcBef>
                <a:spcPts val="0"/>
              </a:spcBef>
              <a:spcAft>
                <a:spcPts val="333"/>
              </a:spcAft>
              <a:buClrTx/>
              <a:buSzTx/>
              <a:buFontTx/>
              <a:buNone/>
              <a:tabLst/>
              <a:defRPr/>
            </a:pPr>
            <a:r>
              <a:rPr lang="en-US" b="0" dirty="0">
                <a:solidFill>
                  <a:srgbClr val="CCCCCC"/>
                </a:solidFill>
                <a:effectLst/>
                <a:latin typeface="Consolas" panose="020B0609020204030204" pitchFamily="49" charset="0"/>
              </a:rPr>
              <a:t>Let's consider some scenarios where you would need to configure data access using  workspace roles and item permissions.</a:t>
            </a:r>
          </a:p>
          <a:p>
            <a:pPr>
              <a:lnSpc>
                <a:spcPts val="1425"/>
              </a:lnSpc>
            </a:pPr>
            <a:endParaRPr lang="en-US" b="1" dirty="0">
              <a:solidFill>
                <a:srgbClr val="CCCCCC"/>
              </a:solidFill>
              <a:effectLst/>
              <a:latin typeface="Consolas" panose="020B0609020204030204" pitchFamily="49" charset="0"/>
            </a:endParaRPr>
          </a:p>
          <a:p>
            <a:pPr>
              <a:lnSpc>
                <a:spcPts val="1425"/>
              </a:lnSpc>
            </a:pPr>
            <a:r>
              <a:rPr lang="en-US" b="1" dirty="0">
                <a:solidFill>
                  <a:srgbClr val="CCCCCC"/>
                </a:solidFill>
                <a:effectLst/>
                <a:latin typeface="Consolas" panose="020B0609020204030204" pitchFamily="49" charset="0"/>
              </a:rPr>
              <a:t>Understand workspace roles</a:t>
            </a:r>
          </a:p>
          <a:p>
            <a:pPr>
              <a:lnSpc>
                <a:spcPts val="1425"/>
              </a:lnSpc>
            </a:pPr>
            <a:endParaRPr lang="en-US" b="1"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Suppose you work at a health care company as the Fabric security admin. You need to set up access for a new data engineer. The data engineer needs the ability to:</a:t>
            </a:r>
          </a:p>
          <a:p>
            <a:pPr>
              <a:lnSpc>
                <a:spcPts val="1425"/>
              </a:lnSpc>
            </a:pPr>
            <a:br>
              <a:rPr lang="en-US" b="0" dirty="0">
                <a:solidFill>
                  <a:srgbClr val="CCCCCC"/>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Create Fabric items in an existing workspace</a:t>
            </a:r>
          </a:p>
          <a:p>
            <a:pPr>
              <a:lnSpc>
                <a:spcPts val="1425"/>
              </a:lnSpc>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Read all data in an existing lakehouse that's in the same workspace where they can create Fabric items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Workspace roles control what users can do and access within a Fabric workspace. There are four workspace roles and they apply to </a:t>
            </a:r>
            <a:r>
              <a:rPr lang="en-US" b="0" i="1" dirty="0">
                <a:solidFill>
                  <a:srgbClr val="CCCCCC"/>
                </a:solidFill>
                <a:effectLst/>
                <a:latin typeface="Consolas" panose="020B0609020204030204" pitchFamily="49" charset="0"/>
              </a:rPr>
              <a:t>*all items*</a:t>
            </a:r>
            <a:r>
              <a:rPr lang="en-US" b="0" dirty="0">
                <a:solidFill>
                  <a:srgbClr val="CCCCCC"/>
                </a:solidFill>
                <a:effectLst/>
                <a:latin typeface="Consolas" panose="020B0609020204030204" pitchFamily="49" charset="0"/>
              </a:rPr>
              <a:t> within a workspace. Workspace roles can be assigned to individuals, security groups, Microsoft 365 groups, and distribution lists. Users can be assigned to the following roles:</a:t>
            </a:r>
          </a:p>
          <a:p>
            <a:pPr>
              <a:lnSpc>
                <a:spcPts val="1425"/>
              </a:lnSpc>
            </a:pPr>
            <a:br>
              <a:rPr lang="en-US" b="0" dirty="0">
                <a:solidFill>
                  <a:srgbClr val="CCCCCC"/>
                </a:solidFill>
                <a:effectLst/>
                <a:latin typeface="Consolas" panose="020B0609020204030204" pitchFamily="49" charset="0"/>
              </a:rPr>
            </a:br>
            <a:r>
              <a:rPr lang="en-US" b="1" dirty="0">
                <a:solidFill>
                  <a:srgbClr val="569CD6"/>
                </a:solidFill>
                <a:effectLst/>
                <a:latin typeface="Consolas" panose="020B0609020204030204" pitchFamily="49" charset="0"/>
              </a:rPr>
              <a:t>Admin</a:t>
            </a:r>
            <a:r>
              <a:rPr lang="en-US" b="0" dirty="0">
                <a:solidFill>
                  <a:srgbClr val="CCCCCC"/>
                </a:solidFill>
                <a:effectLst/>
                <a:latin typeface="Consolas" panose="020B0609020204030204" pitchFamily="49" charset="0"/>
              </a:rPr>
              <a:t>- Can view, modify, share, and manage all content and data in the workspace, and manage permissions.</a:t>
            </a:r>
          </a:p>
          <a:p>
            <a:pPr>
              <a:lnSpc>
                <a:spcPts val="1425"/>
              </a:lnSpc>
            </a:pPr>
            <a:r>
              <a:rPr lang="en-US" b="1" dirty="0">
                <a:solidFill>
                  <a:srgbClr val="569CD6"/>
                </a:solidFill>
                <a:effectLst/>
                <a:latin typeface="Consolas" panose="020B0609020204030204" pitchFamily="49" charset="0"/>
              </a:rPr>
              <a:t>Member</a:t>
            </a:r>
            <a:r>
              <a:rPr lang="en-US" b="0" dirty="0">
                <a:solidFill>
                  <a:srgbClr val="CCCCCC"/>
                </a:solidFill>
                <a:effectLst/>
                <a:latin typeface="Consolas" panose="020B0609020204030204" pitchFamily="49" charset="0"/>
              </a:rPr>
              <a:t> - Can view, modify, and share all content and data in the workspace.</a:t>
            </a:r>
          </a:p>
          <a:p>
            <a:pPr>
              <a:lnSpc>
                <a:spcPts val="1425"/>
              </a:lnSpc>
            </a:pPr>
            <a:r>
              <a:rPr lang="en-US" b="1" dirty="0">
                <a:solidFill>
                  <a:srgbClr val="569CD6"/>
                </a:solidFill>
                <a:effectLst/>
                <a:latin typeface="Consolas" panose="020B0609020204030204" pitchFamily="49" charset="0"/>
              </a:rPr>
              <a:t>Contributor</a:t>
            </a:r>
            <a:r>
              <a:rPr lang="en-US" b="0" dirty="0">
                <a:solidFill>
                  <a:srgbClr val="CCCCCC"/>
                </a:solidFill>
                <a:effectLst/>
                <a:latin typeface="Consolas" panose="020B0609020204030204" pitchFamily="49" charset="0"/>
              </a:rPr>
              <a:t> - Can view and modify all content and data in the workspace.</a:t>
            </a:r>
          </a:p>
          <a:p>
            <a:pPr>
              <a:lnSpc>
                <a:spcPts val="1425"/>
              </a:lnSpc>
            </a:pPr>
            <a:r>
              <a:rPr lang="en-US" b="1" dirty="0">
                <a:solidFill>
                  <a:srgbClr val="569CD6"/>
                </a:solidFill>
                <a:effectLst/>
                <a:latin typeface="Consolas" panose="020B0609020204030204" pitchFamily="49" charset="0"/>
              </a:rPr>
              <a:t>Viewer</a:t>
            </a:r>
            <a:r>
              <a:rPr lang="en-US" b="0" dirty="0">
                <a:solidFill>
                  <a:srgbClr val="CCCCCC"/>
                </a:solidFill>
                <a:effectLst/>
                <a:latin typeface="Consolas" panose="020B0609020204030204" pitchFamily="49" charset="0"/>
              </a:rPr>
              <a:t> - Can view all content and data in the workspace, but can't modify it.</a:t>
            </a:r>
          </a:p>
          <a:p>
            <a:pPr>
              <a:lnSpc>
                <a:spcPts val="1425"/>
              </a:lnSpc>
            </a:pPr>
            <a:endParaRPr lang="en-US" b="1" dirty="0">
              <a:solidFill>
                <a:srgbClr val="CCCCCC"/>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CCCCCC"/>
                </a:solidFill>
                <a:effectLst/>
                <a:latin typeface="Consolas" panose="020B0609020204030204" pitchFamily="49" charset="0"/>
              </a:rPr>
              <a:t>To meet the access requirements for the new data engineer, you can assign them the workspace </a:t>
            </a:r>
            <a:r>
              <a:rPr lang="en-US" b="1" dirty="0">
                <a:solidFill>
                  <a:srgbClr val="569CD6"/>
                </a:solidFill>
                <a:effectLst/>
                <a:latin typeface="Consolas" panose="020B0609020204030204" pitchFamily="49" charset="0"/>
              </a:rPr>
              <a:t>Contributor</a:t>
            </a:r>
            <a:r>
              <a:rPr lang="en-US" b="0" dirty="0">
                <a:solidFill>
                  <a:srgbClr val="CCCCCC"/>
                </a:solidFill>
                <a:effectLst/>
                <a:latin typeface="Consolas" panose="020B0609020204030204" pitchFamily="49" charset="0"/>
              </a:rPr>
              <a:t> role. This gives them access to modify content in the workspace, including creating Fabric items like lakehouses. The contributor role would also allow them to read data in the existing lakehouse.</a:t>
            </a:r>
          </a:p>
          <a:p>
            <a:endParaRPr dirty="0"/>
          </a:p>
          <a:p>
            <a:endParaRPr dirty="0"/>
          </a:p>
        </p:txBody>
      </p:sp>
      <p:sp>
        <p:nvSpPr>
          <p:cNvPr id="4" name="Slide Number Placeholder 3">
            <a:extLst>
              <a:ext uri="{FF2B5EF4-FFF2-40B4-BE49-F238E27FC236}">
                <a16:creationId xmlns:a16="http://schemas.microsoft.com/office/drawing/2014/main" id="{BEF49CA8-1F14-0E55-F6D9-33962485747D}"/>
              </a:ext>
            </a:extLst>
          </p:cNvPr>
          <p:cNvSpPr>
            <a:spLocks noGrp="1"/>
          </p:cNvSpPr>
          <p:nvPr>
            <p:ph type="sldNum" sz="quarter" idx="5"/>
          </p:nvPr>
        </p:nvSpPr>
        <p:spPr/>
      </p:sp>
    </p:spTree>
    <p:extLst>
      <p:ext uri="{BB962C8B-B14F-4D97-AF65-F5344CB8AC3E}">
        <p14:creationId xmlns:p14="http://schemas.microsoft.com/office/powerpoint/2010/main" val="4079440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40CA4-9FF5-5CDD-6533-6E5F5646C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6A41-3F60-E56C-38D1-6E8BC465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D5156-F588-DED3-8752-DB9D0AD90183}"/>
              </a:ext>
            </a:extLst>
          </p:cNvPr>
          <p:cNvSpPr>
            <a:spLocks noGrp="1"/>
          </p:cNvSpPr>
          <p:nvPr>
            <p:ph type="body" idx="1"/>
          </p:nvPr>
        </p:nvSpPr>
        <p:spPr/>
        <p:txBody>
          <a:bodyPr/>
          <a:lstStyle/>
          <a:p>
            <a:pPr>
              <a:lnSpc>
                <a:spcPts val="1425"/>
              </a:lnSpc>
            </a:pPr>
            <a:r>
              <a:rPr lang="en-US" b="1" dirty="0">
                <a:solidFill>
                  <a:srgbClr val="CCCCCC"/>
                </a:solidFill>
                <a:effectLst/>
                <a:latin typeface="Consolas" panose="020B0609020204030204" pitchFamily="49" charset="0"/>
              </a:rPr>
              <a:t>Manage workspace access</a:t>
            </a:r>
          </a:p>
          <a:p>
            <a:pPr marL="0" marR="0" lvl="0" indent="0" algn="l" defTabSz="914367" rtl="0" eaLnBrk="1" fontAlgn="auto" latinLnBrk="0" hangingPunct="1">
              <a:lnSpc>
                <a:spcPts val="1425"/>
              </a:lnSpc>
              <a:spcBef>
                <a:spcPts val="0"/>
              </a:spcBef>
              <a:spcAft>
                <a:spcPts val="333"/>
              </a:spcAft>
              <a:buClrTx/>
              <a:buSzTx/>
              <a:buFontTx/>
              <a:buNone/>
              <a:tabLst/>
              <a:defRPr/>
            </a:pPr>
            <a:r>
              <a:rPr lang="en-US" b="0" dirty="0">
                <a:solidFill>
                  <a:srgbClr val="CCCCCC"/>
                </a:solidFill>
                <a:effectLst/>
                <a:latin typeface="Consolas" panose="020B0609020204030204" pitchFamily="49" charset="0"/>
              </a:rPr>
              <a:t>Users can be added to workspace roles from the </a:t>
            </a:r>
            <a:r>
              <a:rPr lang="en-US" b="1" dirty="0">
                <a:solidFill>
                  <a:srgbClr val="569CD6"/>
                </a:solidFill>
                <a:effectLst/>
                <a:latin typeface="Consolas" panose="020B0609020204030204" pitchFamily="49" charset="0"/>
              </a:rPr>
              <a:t>Manage access</a:t>
            </a:r>
            <a:r>
              <a:rPr lang="en-US" b="0" dirty="0">
                <a:solidFill>
                  <a:srgbClr val="CCCCCC"/>
                </a:solidFill>
                <a:effectLst/>
                <a:latin typeface="Consolas" panose="020B0609020204030204" pitchFamily="49" charset="0"/>
              </a:rPr>
              <a:t> button from within a workspace. Add a user by entering the user's name and selecting the workspace role to assign them in the </a:t>
            </a:r>
            <a:r>
              <a:rPr lang="en-US" b="1" dirty="0">
                <a:solidFill>
                  <a:srgbClr val="569CD6"/>
                </a:solidFill>
                <a:effectLst/>
                <a:latin typeface="Consolas" panose="020B0609020204030204" pitchFamily="49" charset="0"/>
              </a:rPr>
              <a:t>Add people</a:t>
            </a:r>
            <a:r>
              <a:rPr lang="en-US" b="0" dirty="0">
                <a:solidFill>
                  <a:srgbClr val="CCCCCC"/>
                </a:solidFill>
                <a:effectLst/>
                <a:latin typeface="Consolas" panose="020B0609020204030204" pitchFamily="49" charset="0"/>
              </a:rPr>
              <a:t> dialogue that appears after selecting </a:t>
            </a:r>
            <a:r>
              <a:rPr lang="en-US" b="1" dirty="0">
                <a:solidFill>
                  <a:srgbClr val="CCCCCC"/>
                </a:solidFill>
                <a:effectLst/>
                <a:latin typeface="Consolas" panose="020B0609020204030204" pitchFamily="49" charset="0"/>
              </a:rPr>
              <a:t>Manage access.</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Suppose that after a few months of having </a:t>
            </a:r>
            <a:r>
              <a:rPr lang="en-US" b="1" dirty="0">
                <a:solidFill>
                  <a:srgbClr val="569CD6"/>
                </a:solidFill>
                <a:effectLst/>
                <a:latin typeface="Consolas" panose="020B0609020204030204" pitchFamily="49" charset="0"/>
              </a:rPr>
              <a:t>Contributor </a:t>
            </a:r>
            <a:r>
              <a:rPr lang="en-US" b="0" dirty="0">
                <a:solidFill>
                  <a:srgbClr val="CCCCCC"/>
                </a:solidFill>
                <a:effectLst/>
                <a:latin typeface="Consolas" panose="020B0609020204030204" pitchFamily="49" charset="0"/>
              </a:rPr>
              <a:t>access on a workspace, a data engineer no longer needs to create Fabric items and now only needs to view a single lakehouse and read data in it. </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Since the engineer no longer needs to view all items in the workspace, the </a:t>
            </a:r>
            <a:r>
              <a:rPr lang="en-US" b="1" dirty="0">
                <a:solidFill>
                  <a:srgbClr val="569CD6"/>
                </a:solidFill>
                <a:effectLst/>
                <a:latin typeface="Consolas" panose="020B0609020204030204" pitchFamily="49" charset="0"/>
              </a:rPr>
              <a:t>Contributor</a:t>
            </a:r>
            <a:r>
              <a:rPr lang="en-US" b="0" dirty="0">
                <a:solidFill>
                  <a:srgbClr val="CCCCCC"/>
                </a:solidFill>
                <a:effectLst/>
                <a:latin typeface="Consolas" panose="020B0609020204030204" pitchFamily="49" charset="0"/>
              </a:rPr>
              <a:t> workspace role can be removed and item permissions on the lakehouse can be configured so the engineer will only be able to see the lakehouse metadata and data and nothing else in the workspace. This item access configuration helps you adhere to the principle of least privilege, where the engineer only has access to what's needed to perform their job duties.</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r>
              <a:rPr lang="en-US" b="1" dirty="0">
                <a:solidFill>
                  <a:srgbClr val="CCCCCC"/>
                </a:solidFill>
                <a:effectLst/>
                <a:latin typeface="Consolas" panose="020B0609020204030204" pitchFamily="49" charset="0"/>
              </a:rPr>
              <a:t>Item-level permissions</a:t>
            </a:r>
          </a:p>
          <a:p>
            <a:pPr>
              <a:lnSpc>
                <a:spcPts val="1425"/>
              </a:lnSpc>
            </a:pPr>
            <a:r>
              <a:rPr lang="en-US" b="0" dirty="0">
                <a:solidFill>
                  <a:srgbClr val="CCCCCC"/>
                </a:solidFill>
                <a:effectLst/>
                <a:latin typeface="Consolas" panose="020B0609020204030204" pitchFamily="49" charset="0"/>
              </a:rPr>
              <a:t>Item permissions control access to individual Fabric items within a workspace. Item permission can be used to give a user access to one or more items within a workspace without adding the user to a workspace role or can be used with workspace roles.</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An item can be shared, and item permissions can be configured by selecting on the ellipsis (...) next to a Fabric item in a workspace and then selecting </a:t>
            </a:r>
            <a:r>
              <a:rPr lang="en-US" b="1" dirty="0">
                <a:solidFill>
                  <a:srgbClr val="569CD6"/>
                </a:solidFill>
                <a:effectLst/>
                <a:latin typeface="Consolas" panose="020B0609020204030204" pitchFamily="49" charset="0"/>
              </a:rPr>
              <a:t>Manage permissions</a:t>
            </a:r>
            <a:r>
              <a:rPr lang="en-US" b="0" dirty="0">
                <a:solidFill>
                  <a:srgbClr val="CCCCCC"/>
                </a:solidFill>
                <a:effectLst/>
                <a:latin typeface="Consolas" panose="020B0609020204030204" pitchFamily="49" charset="0"/>
              </a:rPr>
              <a:t>, as shown in the image.</a:t>
            </a:r>
          </a:p>
          <a:p>
            <a:pPr>
              <a:lnSpc>
                <a:spcPts val="1425"/>
              </a:lnSpc>
            </a:pPr>
            <a:endParaRPr lang="en-US" b="0" dirty="0">
              <a:solidFill>
                <a:srgbClr val="CCCCCC"/>
              </a:solidFill>
              <a:effectLst/>
              <a:latin typeface="Consolas" panose="020B0609020204030204" pitchFamily="49" charset="0"/>
            </a:endParaRPr>
          </a:p>
        </p:txBody>
      </p:sp>
      <p:sp>
        <p:nvSpPr>
          <p:cNvPr id="4" name="Header Placeholder 3">
            <a:extLst>
              <a:ext uri="{FF2B5EF4-FFF2-40B4-BE49-F238E27FC236}">
                <a16:creationId xmlns:a16="http://schemas.microsoft.com/office/drawing/2014/main" id="{031832D9-D3F2-52DA-06E0-1A4A664ABEA9}"/>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5FDC5BA-ED7C-416A-2CC1-175214943AF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79B6A120-9F94-DBEB-CA21-027CFB6DF87D}"/>
              </a:ext>
            </a:extLst>
          </p:cNvPr>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012614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5EF08-BA04-169A-5004-0618D75DF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EF95B-C2FB-B0E1-2835-5C3F8BDB3CD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9F4645F-E9E1-E820-E311-8E01CC308924}"/>
              </a:ext>
            </a:extLst>
          </p:cNvPr>
          <p:cNvSpPr>
            <a:spLocks noGrp="1"/>
          </p:cNvSpPr>
          <p:nvPr>
            <p:ph type="body" sz="quarter" idx="3"/>
          </p:nvPr>
        </p:nvSpPr>
        <p:spPr/>
        <p:txBody>
          <a:bodyPr/>
          <a:lstStyle/>
          <a:p>
            <a:pPr>
              <a:lnSpc>
                <a:spcPts val="1425"/>
              </a:lnSpc>
            </a:pPr>
            <a:r>
              <a:rPr lang="en-US" b="0" dirty="0">
                <a:solidFill>
                  <a:srgbClr val="CCCCCC"/>
                </a:solidFill>
                <a:effectLst/>
                <a:latin typeface="Consolas" panose="020B0609020204030204" pitchFamily="49" charset="0"/>
              </a:rPr>
              <a:t>When the permissions provided by workspace roles or item permissions are insufficient, granular permissions like table and row-level security and file and folder access can be set through the:</a:t>
            </a:r>
          </a:p>
          <a:p>
            <a:pPr marL="171450" indent="-171450">
              <a:lnSpc>
                <a:spcPts val="1425"/>
              </a:lnSpc>
              <a:buFont typeface="Arial" panose="020B0604020202020204" pitchFamily="34" charset="0"/>
              <a:buChar char="•"/>
            </a:pPr>
            <a:r>
              <a:rPr lang="en-US" b="0" dirty="0">
                <a:solidFill>
                  <a:srgbClr val="CCCCCC"/>
                </a:solidFill>
                <a:effectLst/>
                <a:latin typeface="Consolas" panose="020B0609020204030204" pitchFamily="49" charset="0"/>
              </a:rPr>
              <a:t> SQL analytics endpoint</a:t>
            </a:r>
          </a:p>
          <a:p>
            <a:pPr marL="171450" indent="-171450">
              <a:lnSpc>
                <a:spcPts val="1425"/>
              </a:lnSpc>
              <a:buFont typeface="Arial" panose="020B0604020202020204" pitchFamily="34" charset="0"/>
              <a:buChar char="•"/>
            </a:pPr>
            <a:r>
              <a:rPr lang="en-US" b="0" dirty="0">
                <a:solidFill>
                  <a:srgbClr val="CCCCCC"/>
                </a:solidFill>
                <a:effectLst/>
                <a:latin typeface="Consolas" panose="020B0609020204030204" pitchFamily="49" charset="0"/>
              </a:rPr>
              <a:t>OneLake data access roles (preview)</a:t>
            </a:r>
          </a:p>
          <a:p>
            <a:pPr marL="171450" indent="-171450">
              <a:lnSpc>
                <a:spcPts val="1425"/>
              </a:lnSpc>
              <a:buFont typeface="Arial" panose="020B0604020202020204" pitchFamily="34" charset="0"/>
              <a:buChar char="•"/>
            </a:pPr>
            <a:r>
              <a:rPr lang="en-US" b="0" dirty="0">
                <a:solidFill>
                  <a:srgbClr val="CCCCCC"/>
                </a:solidFill>
                <a:effectLst/>
                <a:latin typeface="Consolas" panose="020B0609020204030204" pitchFamily="49" charset="0"/>
              </a:rPr>
              <a:t>Warehouse</a:t>
            </a:r>
          </a:p>
          <a:p>
            <a:pPr marL="171450" indent="-171450">
              <a:lnSpc>
                <a:spcPts val="1425"/>
              </a:lnSpc>
              <a:buFont typeface="Arial" panose="020B0604020202020204" pitchFamily="34" charset="0"/>
              <a:buChar char="•"/>
            </a:pPr>
            <a:r>
              <a:rPr lang="en-US" b="0" dirty="0">
                <a:solidFill>
                  <a:srgbClr val="CCCCCC"/>
                </a:solidFill>
                <a:effectLst/>
                <a:latin typeface="Consolas" panose="020B0609020204030204" pitchFamily="49" charset="0"/>
              </a:rPr>
              <a:t>Semantic model</a:t>
            </a:r>
          </a:p>
          <a:p>
            <a:pPr marL="0" marR="0" lvl="0" indent="0" algn="l" defTabSz="914367" rtl="0" eaLnBrk="1" fontAlgn="auto" latinLnBrk="0" hangingPunct="1">
              <a:lnSpc>
                <a:spcPts val="1425"/>
              </a:lnSpc>
              <a:spcBef>
                <a:spcPts val="0"/>
              </a:spcBef>
              <a:spcAft>
                <a:spcPts val="333"/>
              </a:spcAft>
              <a:buClrTx/>
              <a:buSzTx/>
              <a:buFontTx/>
              <a:buNone/>
              <a:tabLst/>
              <a:defRPr/>
            </a:pPr>
            <a:br>
              <a:rPr lang="en-US" b="0" dirty="0">
                <a:solidFill>
                  <a:srgbClr val="CCCCCC"/>
                </a:solidFill>
                <a:effectLst/>
                <a:latin typeface="Consolas" panose="020B0609020204030204" pitchFamily="49" charset="0"/>
              </a:rPr>
            </a:br>
            <a:r>
              <a:rPr lang="en-US" b="1" dirty="0">
                <a:solidFill>
                  <a:srgbClr val="569CD6"/>
                </a:solidFill>
                <a:effectLst/>
                <a:latin typeface="Consolas" panose="020B0609020204030204" pitchFamily="49" charset="0"/>
              </a:rPr>
              <a:t>Configure data access through the SQL analytics endpoint in a lakehouse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Data in a lakehouse can be read through the SQL analytics endpoint. Each Lakehouse has an autogenerated SQL analytics endpoint that can be used to transition between the </a:t>
            </a:r>
            <a:r>
              <a:rPr lang="en-US" b="0" i="1" dirty="0">
                <a:solidFill>
                  <a:srgbClr val="CCCCCC"/>
                </a:solidFill>
                <a:effectLst/>
                <a:latin typeface="Consolas" panose="020B0609020204030204" pitchFamily="49" charset="0"/>
              </a:rPr>
              <a:t>*lake*</a:t>
            </a:r>
            <a:r>
              <a:rPr lang="en-US" b="0" dirty="0">
                <a:solidFill>
                  <a:srgbClr val="CCCCCC"/>
                </a:solidFill>
                <a:effectLst/>
                <a:latin typeface="Consolas" panose="020B0609020204030204" pitchFamily="49" charset="0"/>
              </a:rPr>
              <a:t> view of the lakehouse and the </a:t>
            </a:r>
            <a:r>
              <a:rPr lang="en-US" b="0" i="1" dirty="0">
                <a:solidFill>
                  <a:srgbClr val="CCCCCC"/>
                </a:solidFill>
                <a:effectLst/>
                <a:latin typeface="Consolas" panose="020B0609020204030204" pitchFamily="49" charset="0"/>
              </a:rPr>
              <a:t>*SQL*</a:t>
            </a:r>
            <a:r>
              <a:rPr lang="en-US" b="0" dirty="0">
                <a:solidFill>
                  <a:srgbClr val="CCCCCC"/>
                </a:solidFill>
                <a:effectLst/>
                <a:latin typeface="Consolas" panose="020B0609020204030204" pitchFamily="49" charset="0"/>
              </a:rPr>
              <a:t> view of the lakehouse. The </a:t>
            </a:r>
            <a:r>
              <a:rPr lang="en-US" b="0" i="1" dirty="0">
                <a:solidFill>
                  <a:srgbClr val="CCCCCC"/>
                </a:solidFill>
                <a:effectLst/>
                <a:latin typeface="Consolas" panose="020B0609020204030204" pitchFamily="49" charset="0"/>
              </a:rPr>
              <a:t>*lake*</a:t>
            </a:r>
            <a:r>
              <a:rPr lang="en-US" b="0" dirty="0">
                <a:solidFill>
                  <a:srgbClr val="CCCCCC"/>
                </a:solidFill>
                <a:effectLst/>
                <a:latin typeface="Consolas" panose="020B0609020204030204" pitchFamily="49" charset="0"/>
              </a:rPr>
              <a:t> view supports data engineering and Apache Spark and the </a:t>
            </a:r>
            <a:r>
              <a:rPr lang="en-US" b="0" i="1" dirty="0">
                <a:solidFill>
                  <a:srgbClr val="CCCCCC"/>
                </a:solidFill>
                <a:effectLst/>
                <a:latin typeface="Consolas" panose="020B0609020204030204" pitchFamily="49" charset="0"/>
              </a:rPr>
              <a:t>*SQL*</a:t>
            </a:r>
            <a:r>
              <a:rPr lang="en-US" b="0" dirty="0">
                <a:solidFill>
                  <a:srgbClr val="CCCCCC"/>
                </a:solidFill>
                <a:effectLst/>
                <a:latin typeface="Consolas" panose="020B0609020204030204" pitchFamily="49" charset="0"/>
              </a:rPr>
              <a:t> view of the same lakehouse allows you to create views, functions, stored procedures and to apply SQL security and object level permissions.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Data in a Fabric lakehouse is stored with the following folder structure:</a:t>
            </a:r>
          </a:p>
          <a:p>
            <a:pPr>
              <a:lnSpc>
                <a:spcPts val="1425"/>
              </a:lnSpc>
            </a:pPr>
            <a:br>
              <a:rPr lang="en-US" b="0" dirty="0">
                <a:solidFill>
                  <a:srgbClr val="CCCCCC"/>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/Files</a:t>
            </a:r>
          </a:p>
          <a:p>
            <a:pPr>
              <a:lnSpc>
                <a:spcPts val="1425"/>
              </a:lnSpc>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/Tables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The SQL analytics endpoint is used to read data in the /Tables folder of the lakehouse using T-SQL.</a:t>
            </a:r>
          </a:p>
          <a:p>
            <a:endParaRPr dirty="0"/>
          </a:p>
        </p:txBody>
      </p:sp>
      <p:sp>
        <p:nvSpPr>
          <p:cNvPr id="4" name="Slide Number Placeholder 3">
            <a:extLst>
              <a:ext uri="{FF2B5EF4-FFF2-40B4-BE49-F238E27FC236}">
                <a16:creationId xmlns:a16="http://schemas.microsoft.com/office/drawing/2014/main" id="{AF029BA8-138B-6B2B-228E-47DB37DACDFD}"/>
              </a:ext>
            </a:extLst>
          </p:cNvPr>
          <p:cNvSpPr>
            <a:spLocks noGrp="1"/>
          </p:cNvSpPr>
          <p:nvPr>
            <p:ph type="sldNum" sz="quarter" idx="5"/>
          </p:nvPr>
        </p:nvSpPr>
        <p:spPr/>
      </p:sp>
    </p:spTree>
    <p:extLst>
      <p:ext uri="{BB962C8B-B14F-4D97-AF65-F5344CB8AC3E}">
        <p14:creationId xmlns:p14="http://schemas.microsoft.com/office/powerpoint/2010/main" val="2993264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CCCCC"/>
                </a:solidFill>
                <a:effectLst/>
                <a:latin typeface="Consolas" panose="020B0609020204030204" pitchFamily="49" charset="0"/>
              </a:rPr>
              <a:t>We’ve covered how you can manage access to workspaces, items such as a lakehouse, different types of access to the lakehouse. These all control the workspace and the entire lakehouse, but you might want to control access even further. This is where you can use T-SQL to grant granular permissions within the lakehouse, such as tables that contain PII (Personally Identifiable Information. Consider a scenario where you have a Patient table that you’ve limited access to with DCL.</a:t>
            </a:r>
          </a:p>
          <a:p>
            <a:pPr marL="171450" indent="-171450">
              <a:lnSpc>
                <a:spcPts val="1425"/>
              </a:lnSpc>
              <a:buFont typeface="Arial" panose="020B0604020202020204" pitchFamily="34" charset="0"/>
              <a:buChar char="•"/>
            </a:pPr>
            <a:r>
              <a:rPr lang="en-US" b="0" dirty="0">
                <a:solidFill>
                  <a:srgbClr val="CCCCCC"/>
                </a:solidFill>
                <a:effectLst/>
                <a:latin typeface="Consolas" panose="020B0609020204030204" pitchFamily="49" charset="0"/>
              </a:rPr>
              <a:t>Column-level security can prevent business analysts from viewing the SSN column.</a:t>
            </a:r>
          </a:p>
          <a:p>
            <a:pPr marL="171450" indent="-171450">
              <a:lnSpc>
                <a:spcPts val="1425"/>
              </a:lnSpc>
              <a:buFont typeface="Arial" panose="020B0604020202020204" pitchFamily="34" charset="0"/>
              <a:buChar char="•"/>
            </a:pPr>
            <a:r>
              <a:rPr lang="en-US" b="0" dirty="0">
                <a:solidFill>
                  <a:srgbClr val="CCCCCC"/>
                </a:solidFill>
                <a:effectLst/>
                <a:latin typeface="Consolas" panose="020B0609020204030204" pitchFamily="49" charset="0"/>
              </a:rPr>
              <a:t>Row-level security can ensure that patients can only view their own data.</a:t>
            </a:r>
          </a:p>
          <a:p>
            <a:pPr marL="171450" indent="-171450">
              <a:lnSpc>
                <a:spcPts val="1425"/>
              </a:lnSpc>
              <a:buFont typeface="Arial" panose="020B0604020202020204" pitchFamily="34" charset="0"/>
              <a:buChar char="•"/>
            </a:pPr>
            <a:r>
              <a:rPr lang="en-US" b="0" dirty="0">
                <a:solidFill>
                  <a:srgbClr val="CCCCCC"/>
                </a:solidFill>
                <a:effectLst/>
                <a:latin typeface="Consolas" panose="020B0609020204030204" pitchFamily="49" charset="0"/>
              </a:rPr>
              <a:t>Dynamic data masking can limit what is shown in the column, such as only the last 3 of the SSN.</a:t>
            </a:r>
          </a:p>
          <a:p>
            <a:pPr>
              <a:lnSpc>
                <a:spcPts val="1425"/>
              </a:lnSpc>
            </a:pPr>
            <a:endParaRPr lang="en-US" b="0" dirty="0">
              <a:solidFill>
                <a:srgbClr val="CCCCCC"/>
              </a:solidFill>
              <a:effectLst/>
              <a:latin typeface="Consolas" panose="020B0609020204030204" pitchFamily="49" charset="0"/>
            </a:endParaRP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Using the SQL analytics endpoint, granular T-SQL permissions can be applied to SQL objects using Data Control Language (DCL) commands such as:</a:t>
            </a:r>
          </a:p>
          <a:p>
            <a:pPr marL="171450" indent="-171450">
              <a:lnSpc>
                <a:spcPts val="1425"/>
              </a:lnSpc>
              <a:buFont typeface="Arial" panose="020B0604020202020204" pitchFamily="34" charset="0"/>
              <a:buChar char="•"/>
            </a:pPr>
            <a:r>
              <a:rPr lang="en-US" b="0" dirty="0">
                <a:solidFill>
                  <a:srgbClr val="6796E6"/>
                </a:solidFill>
                <a:effectLst/>
                <a:latin typeface="Consolas" panose="020B0609020204030204" pitchFamily="49" charset="0"/>
              </a:rPr>
              <a:t>GRANT</a:t>
            </a:r>
          </a:p>
          <a:p>
            <a:pPr marL="171450" indent="-171450">
              <a:lnSpc>
                <a:spcPts val="1425"/>
              </a:lnSpc>
              <a:buFont typeface="Arial" panose="020B0604020202020204" pitchFamily="34" charset="0"/>
              <a:buChar char="•"/>
            </a:pPr>
            <a:r>
              <a:rPr lang="en-US" b="0" dirty="0">
                <a:solidFill>
                  <a:srgbClr val="6796E6"/>
                </a:solidFill>
                <a:effectLst/>
                <a:latin typeface="Consolas" panose="020B0609020204030204" pitchFamily="49" charset="0"/>
              </a:rPr>
              <a:t>DENY</a:t>
            </a:r>
          </a:p>
          <a:p>
            <a:pPr marL="171450" indent="-171450">
              <a:lnSpc>
                <a:spcPts val="1425"/>
              </a:lnSpc>
              <a:buFont typeface="Arial" panose="020B0604020202020204" pitchFamily="34" charset="0"/>
              <a:buChar char="•"/>
            </a:pPr>
            <a:r>
              <a:rPr lang="en-US" b="0" dirty="0">
                <a:solidFill>
                  <a:srgbClr val="6796E6"/>
                </a:solidFill>
                <a:effectLst/>
                <a:latin typeface="Consolas" panose="020B0609020204030204" pitchFamily="49" charset="0"/>
              </a:rPr>
              <a:t>REVOKE</a:t>
            </a:r>
            <a:endParaRPr lang="en-US" b="0" dirty="0">
              <a:solidFill>
                <a:srgbClr val="CCCCCC"/>
              </a:solidFill>
              <a:effectLst/>
              <a:latin typeface="Consolas" panose="020B0609020204030204" pitchFamily="49" charset="0"/>
            </a:endParaRPr>
          </a:p>
          <a:p>
            <a:pPr marL="0" indent="0">
              <a:lnSpc>
                <a:spcPts val="1425"/>
              </a:lnSpc>
              <a:buFont typeface="Arial" panose="020B0604020202020204" pitchFamily="34" charset="0"/>
              <a:buNone/>
            </a:pPr>
            <a:endParaRPr lang="en-US" b="0" dirty="0">
              <a:solidFill>
                <a:srgbClr val="CCCCCC"/>
              </a:solidFill>
              <a:effectLst/>
              <a:latin typeface="Consolas" panose="020B0609020204030204" pitchFamily="49" charset="0"/>
            </a:endParaRPr>
          </a:p>
          <a:p>
            <a:pPr marL="0" indent="0">
              <a:lnSpc>
                <a:spcPts val="1425"/>
              </a:lnSpc>
              <a:buFont typeface="Arial" panose="020B0604020202020204" pitchFamily="34" charset="0"/>
              <a:buNone/>
            </a:pPr>
            <a:r>
              <a:rPr lang="en-US" b="0" dirty="0">
                <a:solidFill>
                  <a:srgbClr val="CCCCCC"/>
                </a:solidFill>
                <a:effectLst/>
                <a:latin typeface="Consolas" panose="020B0609020204030204" pitchFamily="49" charset="0"/>
              </a:rPr>
              <a:t>This can control access to tables or views, for example. To control access within the tables, you can use row-level and column-level security. Dynamic data masking can also be used to obfuscate the data within the results.</a:t>
            </a:r>
          </a:p>
          <a:p>
            <a:pPr marL="0" indent="0">
              <a:lnSpc>
                <a:spcPts val="1425"/>
              </a:lnSpc>
              <a:buFont typeface="Arial" panose="020B0604020202020204" pitchFamily="34" charset="0"/>
              <a:buNone/>
            </a:pPr>
            <a:endParaRPr lang="en-US" b="0" dirty="0">
              <a:solidFill>
                <a:srgbClr val="CCCCCC"/>
              </a:solidFill>
              <a:effectLst/>
              <a:latin typeface="Consolas" panose="020B060902020403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92798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BB8E0-9600-0DE7-2DED-ACD3671A9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32F30-654C-298D-2C35-6423D178EED7}"/>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6F9A720-85DD-9BA8-E728-C8D66398BA3F}"/>
              </a:ext>
            </a:extLst>
          </p:cNvPr>
          <p:cNvSpPr>
            <a:spLocks noGrp="1"/>
          </p:cNvSpPr>
          <p:nvPr>
            <p:ph type="body" sz="quarter" idx="3"/>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CCCCCC"/>
                </a:solidFill>
                <a:effectLst/>
                <a:latin typeface="Consolas" panose="020B0609020204030204" pitchFamily="49" charset="0"/>
              </a:rPr>
              <a:t>The lake view of the lakehouse is used to read data in the /Tables and /Files folder of the lakehouse.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Workspace and item permissions provide coarse access to data in a lakehouse. To further refine data access, folders in the lake view of the lakehouse can be secured using OneLake data access roles (preview). You can create custom roles within a lakehouse and grant read permissions only to specific folders in OneLake. Folder security is inheritable to all subfolders. To create a custom OneLake data access role:</a:t>
            </a:r>
          </a:p>
          <a:p>
            <a:pPr>
              <a:lnSpc>
                <a:spcPts val="1425"/>
              </a:lnSpc>
            </a:pPr>
            <a:br>
              <a:rPr lang="en-US" b="0" dirty="0">
                <a:solidFill>
                  <a:srgbClr val="CCCCCC"/>
                </a:solidFill>
                <a:effectLst/>
                <a:latin typeface="Consolas" panose="020B0609020204030204" pitchFamily="49" charset="0"/>
              </a:rPr>
            </a:br>
            <a:r>
              <a:rPr lang="en-US" b="0" dirty="0">
                <a:solidFill>
                  <a:srgbClr val="6796E6"/>
                </a:solidFill>
                <a:effectLst/>
                <a:latin typeface="Consolas" panose="020B0609020204030204" pitchFamily="49" charset="0"/>
              </a:rPr>
              <a:t>1.</a:t>
            </a:r>
            <a:r>
              <a:rPr lang="en-US" b="0" dirty="0">
                <a:solidFill>
                  <a:srgbClr val="CCCCCC"/>
                </a:solidFill>
                <a:effectLst/>
                <a:latin typeface="Consolas" panose="020B0609020204030204" pitchFamily="49" charset="0"/>
              </a:rPr>
              <a:t> Select </a:t>
            </a:r>
            <a:r>
              <a:rPr lang="en-US" b="1" dirty="0">
                <a:solidFill>
                  <a:srgbClr val="569CD6"/>
                </a:solidFill>
                <a:effectLst/>
                <a:latin typeface="Consolas" panose="020B0609020204030204" pitchFamily="49" charset="0"/>
              </a:rPr>
              <a:t>Manage OneLake data access (preview)</a:t>
            </a:r>
            <a:r>
              <a:rPr lang="en-US" b="0" dirty="0">
                <a:solidFill>
                  <a:srgbClr val="CCCCCC"/>
                </a:solidFill>
                <a:effectLst/>
                <a:latin typeface="Consolas" panose="020B0609020204030204" pitchFamily="49" charset="0"/>
              </a:rPr>
              <a:t> from the menu in the lake view of the lakehouse.</a:t>
            </a:r>
          </a:p>
          <a:p>
            <a:pPr>
              <a:lnSpc>
                <a:spcPts val="1425"/>
              </a:lnSpc>
            </a:pPr>
            <a:br>
              <a:rPr lang="en-US" b="0" dirty="0">
                <a:solidFill>
                  <a:srgbClr val="CCCCCC"/>
                </a:solidFill>
                <a:effectLst/>
                <a:latin typeface="Consolas" panose="020B0609020204030204" pitchFamily="49" charset="0"/>
              </a:rPr>
            </a:br>
            <a:r>
              <a:rPr lang="en-US" b="0" dirty="0">
                <a:solidFill>
                  <a:srgbClr val="6796E6"/>
                </a:solidFill>
                <a:effectLst/>
                <a:latin typeface="Consolas" panose="020B0609020204030204" pitchFamily="49" charset="0"/>
              </a:rPr>
              <a:t>2.</a:t>
            </a:r>
            <a:r>
              <a:rPr lang="en-US" b="0" dirty="0">
                <a:solidFill>
                  <a:srgbClr val="CCCCCC"/>
                </a:solidFill>
                <a:effectLst/>
                <a:latin typeface="Consolas" panose="020B0609020204030204" pitchFamily="49" charset="0"/>
              </a:rPr>
              <a:t> In the </a:t>
            </a:r>
            <a:r>
              <a:rPr lang="en-US" b="1" dirty="0">
                <a:solidFill>
                  <a:srgbClr val="569CD6"/>
                </a:solidFill>
                <a:effectLst/>
                <a:latin typeface="Consolas" panose="020B0609020204030204" pitchFamily="49" charset="0"/>
              </a:rPr>
              <a:t>New Role</a:t>
            </a:r>
            <a:r>
              <a:rPr lang="en-US" b="0" dirty="0">
                <a:solidFill>
                  <a:srgbClr val="CCCCCC"/>
                </a:solidFill>
                <a:effectLst/>
                <a:latin typeface="Consolas" panose="020B0609020204030204" pitchFamily="49" charset="0"/>
              </a:rPr>
              <a:t> window that will appear, create a new role name and select the folders to grant access to.</a:t>
            </a:r>
          </a:p>
          <a:p>
            <a:pPr>
              <a:lnSpc>
                <a:spcPts val="1425"/>
              </a:lnSpc>
            </a:pPr>
            <a:br>
              <a:rPr lang="en-US" b="0" dirty="0">
                <a:solidFill>
                  <a:srgbClr val="CCCCCC"/>
                </a:solidFill>
                <a:effectLst/>
                <a:latin typeface="Consolas" panose="020B0609020204030204" pitchFamily="49" charset="0"/>
              </a:rPr>
            </a:br>
            <a:r>
              <a:rPr lang="en-US" b="0" dirty="0">
                <a:solidFill>
                  <a:srgbClr val="6796E6"/>
                </a:solidFill>
                <a:effectLst/>
                <a:latin typeface="Consolas" panose="020B0609020204030204" pitchFamily="49" charset="0"/>
              </a:rPr>
              <a:t>3.</a:t>
            </a:r>
            <a:r>
              <a:rPr lang="en-US" b="0" dirty="0">
                <a:solidFill>
                  <a:srgbClr val="CCCCCC"/>
                </a:solidFill>
                <a:effectLst/>
                <a:latin typeface="Consolas" panose="020B0609020204030204" pitchFamily="49" charset="0"/>
              </a:rPr>
              <a:t> Once the role is created, assign a user or group to the role and select the permissions to assign.</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For more information on how OneLake RBAC permissions are evaluated with workspace and item permissions, see: </a:t>
            </a:r>
            <a:r>
              <a:rPr lang="en-US" dirty="0">
                <a:hlinkClick r:id="rId3"/>
              </a:rPr>
              <a:t>Data Access Control Model in OneLake (Public Preview) - Microsoft Fabric | Microsoft Learn</a:t>
            </a:r>
            <a:endParaRPr dirty="0"/>
          </a:p>
        </p:txBody>
      </p:sp>
      <p:sp>
        <p:nvSpPr>
          <p:cNvPr id="4" name="Slide Number Placeholder 3">
            <a:extLst>
              <a:ext uri="{FF2B5EF4-FFF2-40B4-BE49-F238E27FC236}">
                <a16:creationId xmlns:a16="http://schemas.microsoft.com/office/drawing/2014/main" id="{A1803416-A5DF-0614-64E9-F3E5AA922788}"/>
              </a:ext>
            </a:extLst>
          </p:cNvPr>
          <p:cNvSpPr>
            <a:spLocks noGrp="1"/>
          </p:cNvSpPr>
          <p:nvPr>
            <p:ph type="sldNum" sz="quarter" idx="5"/>
          </p:nvPr>
        </p:nvSpPr>
        <p:spPr/>
      </p:sp>
    </p:spTree>
    <p:extLst>
      <p:ext uri="{BB962C8B-B14F-4D97-AF65-F5344CB8AC3E}">
        <p14:creationId xmlns:p14="http://schemas.microsoft.com/office/powerpoint/2010/main" val="3551684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BEDB8-253B-ECFF-33AF-148022752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442D6-28A0-D28C-DB1A-BAD845D37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201FC-79BF-70E8-69B0-6FD18B887FD9}"/>
              </a:ext>
            </a:extLst>
          </p:cNvPr>
          <p:cNvSpPr>
            <a:spLocks noGrp="1"/>
          </p:cNvSpPr>
          <p:nvPr>
            <p:ph type="body" idx="1"/>
          </p:nvPr>
        </p:nvSpPr>
        <p:spPr/>
        <p:txBody>
          <a:bodyPr/>
          <a:lstStyle/>
          <a:p>
            <a:r>
              <a:rPr lang="en-US" dirty="0"/>
              <a:t>https://aka.ms/mslearn-fabric-secure-data</a:t>
            </a:r>
          </a:p>
        </p:txBody>
      </p:sp>
      <p:sp>
        <p:nvSpPr>
          <p:cNvPr id="4" name="Header Placeholder 3">
            <a:extLst>
              <a:ext uri="{FF2B5EF4-FFF2-40B4-BE49-F238E27FC236}">
                <a16:creationId xmlns:a16="http://schemas.microsoft.com/office/drawing/2014/main" id="{D86B62C8-E751-D3C8-73DD-72A453C1E8B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678F302-7094-0C52-EBA9-523589CB899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339C7CB3-6E40-B9E5-C0B4-73BD4F00AECC}"/>
              </a:ext>
            </a:extLst>
          </p:cNvPr>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951528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Allow students a few minutes to think about the questions, and then use the animated slide to reveal the correct answers.</a:t>
            </a:r>
          </a:p>
          <a:p>
            <a:endParaRPr lang="en-US" i="0" dirty="0"/>
          </a:p>
          <a:p>
            <a:pPr>
              <a:lnSpc>
                <a:spcPts val="1425"/>
              </a:lnSpc>
            </a:pPr>
            <a:r>
              <a:rPr lang="en-US" b="0" dirty="0">
                <a:solidFill>
                  <a:srgbClr val="CE9178"/>
                </a:solidFill>
                <a:effectLst/>
                <a:latin typeface="Consolas" panose="020B0609020204030204" pitchFamily="49" charset="0"/>
              </a:rPr>
              <a:t>What is order of evaluation of access in Fabric?</a:t>
            </a:r>
            <a:endParaRPr lang="en-US" b="0" dirty="0">
              <a:solidFill>
                <a:srgbClr val="CCCCCC"/>
              </a:solidFill>
              <a:effectLst/>
              <a:latin typeface="Consolas" panose="020B0609020204030204" pitchFamily="49" charset="0"/>
            </a:endParaRPr>
          </a:p>
          <a:p>
            <a:pPr lvl="1">
              <a:lnSpc>
                <a:spcPts val="1425"/>
              </a:lnSpc>
            </a:pPr>
            <a:r>
              <a:rPr lang="en-US" b="0" dirty="0">
                <a:solidFill>
                  <a:srgbClr val="CE9178"/>
                </a:solidFill>
                <a:effectLst/>
                <a:latin typeface="Consolas" panose="020B0609020204030204" pitchFamily="49" charset="0"/>
              </a:rPr>
              <a:t>Incorrect  Data security, Fabric access, Microsoft Entra ID authentication</a:t>
            </a:r>
            <a:endParaRPr lang="en-US" b="0" dirty="0">
              <a:solidFill>
                <a:srgbClr val="CCCCCC"/>
              </a:solidFill>
              <a:effectLst/>
              <a:latin typeface="Consolas" panose="020B0609020204030204" pitchFamily="49" charset="0"/>
            </a:endParaRPr>
          </a:p>
          <a:p>
            <a:pPr lvl="1">
              <a:lnSpc>
                <a:spcPts val="1425"/>
              </a:lnSpc>
            </a:pPr>
            <a:r>
              <a:rPr lang="en-US" b="0" dirty="0">
                <a:solidFill>
                  <a:srgbClr val="CE9178"/>
                </a:solidFill>
                <a:effectLst/>
                <a:latin typeface="Consolas" panose="020B0609020204030204" pitchFamily="49" charset="0"/>
              </a:rPr>
              <a:t>Explanation: The order starts with Microsoft Entra ID authentication, not Data security.</a:t>
            </a:r>
          </a:p>
          <a:p>
            <a:pPr lvl="1">
              <a:lnSpc>
                <a:spcPts val="1425"/>
              </a:lnSpc>
            </a:pPr>
            <a:endParaRPr lang="en-US" b="0" dirty="0">
              <a:solidFill>
                <a:srgbClr val="CCCCCC"/>
              </a:solidFill>
              <a:effectLst/>
              <a:latin typeface="Consolas" panose="020B0609020204030204" pitchFamily="49" charset="0"/>
            </a:endParaRPr>
          </a:p>
          <a:p>
            <a:pPr lvl="1">
              <a:lnSpc>
                <a:spcPts val="1425"/>
              </a:lnSpc>
            </a:pPr>
            <a:r>
              <a:rPr lang="en-US" b="0" dirty="0">
                <a:solidFill>
                  <a:srgbClr val="CCCCCC"/>
                </a:solidFill>
                <a:effectLst/>
                <a:latin typeface="Consolas" panose="020B0609020204030204" pitchFamily="49" charset="0"/>
              </a:rPr>
              <a:t>Correct: </a:t>
            </a:r>
            <a:r>
              <a:rPr lang="en-US" b="0" dirty="0">
                <a:solidFill>
                  <a:srgbClr val="CE9178"/>
                </a:solidFill>
                <a:effectLst/>
                <a:latin typeface="Consolas" panose="020B0609020204030204" pitchFamily="49" charset="0"/>
              </a:rPr>
              <a:t>Microsoft Entra ID authentication, Fabric access, Data security</a:t>
            </a:r>
            <a:endParaRPr lang="en-US" b="0" dirty="0">
              <a:solidFill>
                <a:srgbClr val="CCCCCC"/>
              </a:solidFill>
              <a:effectLst/>
              <a:latin typeface="Consolas" panose="020B0609020204030204" pitchFamily="49" charset="0"/>
            </a:endParaRPr>
          </a:p>
          <a:p>
            <a:pPr lvl="1">
              <a:lnSpc>
                <a:spcPts val="1425"/>
              </a:lnSpc>
            </a:pPr>
            <a:r>
              <a:rPr lang="en-US" b="0" dirty="0">
                <a:solidFill>
                  <a:srgbClr val="CE9178"/>
                </a:solidFill>
                <a:effectLst/>
                <a:latin typeface="Consolas" panose="020B0609020204030204" pitchFamily="49" charset="0"/>
              </a:rPr>
              <a:t>Explanation: The order of evaluation for access in Fabric is Microsoft Entra ID authentication, Fabric access, and then Data security.</a:t>
            </a:r>
            <a:endParaRPr lang="en-US" b="0" dirty="0">
              <a:solidFill>
                <a:srgbClr val="CCCCCC"/>
              </a:solidFill>
              <a:effectLst/>
              <a:latin typeface="Consolas" panose="020B0609020204030204" pitchFamily="49" charset="0"/>
            </a:endParaRPr>
          </a:p>
          <a:p>
            <a:pPr lvl="1">
              <a:lnSpc>
                <a:spcPts val="1425"/>
              </a:lnSpc>
            </a:pPr>
            <a:endParaRPr lang="en-US" b="0" dirty="0">
              <a:solidFill>
                <a:srgbClr val="CE9178"/>
              </a:solidFill>
              <a:effectLst/>
              <a:latin typeface="Consolas" panose="020B0609020204030204" pitchFamily="49" charset="0"/>
            </a:endParaRPr>
          </a:p>
          <a:p>
            <a:pPr lvl="1">
              <a:lnSpc>
                <a:spcPts val="1425"/>
              </a:lnSpc>
            </a:pPr>
            <a:r>
              <a:rPr lang="en-US" b="0" dirty="0">
                <a:solidFill>
                  <a:srgbClr val="CE9178"/>
                </a:solidFill>
                <a:effectLst/>
                <a:latin typeface="Consolas" panose="020B0609020204030204" pitchFamily="49" charset="0"/>
              </a:rPr>
              <a:t>Incorrect: Fabric access, Microsoft Entra ID authentication, Data security</a:t>
            </a:r>
            <a:endParaRPr lang="en-US" b="0" dirty="0">
              <a:solidFill>
                <a:srgbClr val="CCCCCC"/>
              </a:solidFill>
              <a:effectLst/>
              <a:latin typeface="Consolas" panose="020B0609020204030204" pitchFamily="49" charset="0"/>
            </a:endParaRPr>
          </a:p>
          <a:p>
            <a:pPr lvl="1">
              <a:lnSpc>
                <a:spcPts val="1425"/>
              </a:lnSpc>
            </a:pPr>
            <a:r>
              <a:rPr lang="en-US" b="0" dirty="0">
                <a:solidFill>
                  <a:srgbClr val="CE9178"/>
                </a:solidFill>
                <a:effectLst/>
                <a:latin typeface="Consolas" panose="020B0609020204030204" pitchFamily="49" charset="0"/>
              </a:rPr>
              <a:t>Explanation: The order starts with Microsoft Entra ID authentication, not Fabric access.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a:t>
            </a:r>
          </a:p>
          <a:p>
            <a:pPr>
              <a:lnSpc>
                <a:spcPts val="1425"/>
              </a:lnSpc>
            </a:pPr>
            <a:r>
              <a:rPr lang="en-US" b="0" dirty="0">
                <a:solidFill>
                  <a:srgbClr val="CE9178"/>
                </a:solidFill>
                <a:effectLst/>
                <a:latin typeface="Consolas" panose="020B0609020204030204" pitchFamily="49" charset="0"/>
              </a:rPr>
              <a:t>Which of the following tools can be used to apply granular data access permissions in Fabric?</a:t>
            </a:r>
            <a:endParaRPr lang="en-US" b="0" dirty="0">
              <a:solidFill>
                <a:srgbClr val="CCCCCC"/>
              </a:solidFill>
              <a:effectLst/>
              <a:latin typeface="Consolas" panose="020B0609020204030204" pitchFamily="49" charset="0"/>
            </a:endParaRPr>
          </a:p>
          <a:p>
            <a:pPr marL="212982" lvl="1" indent="-105829" algn="l" defTabSz="914367" rtl="0" eaLnBrk="1" latinLnBrk="0" hangingPunct="1">
              <a:lnSpc>
                <a:spcPts val="1425"/>
              </a:lnSpc>
              <a:spcAft>
                <a:spcPts val="333"/>
              </a:spcAft>
              <a:buFont typeface="Arial" pitchFamily="34" charset="0"/>
              <a:buChar char="•"/>
            </a:pPr>
            <a:r>
              <a:rPr lang="en-US" sz="882" b="0" kern="1200" dirty="0">
                <a:solidFill>
                  <a:srgbClr val="CE9178"/>
                </a:solidFill>
                <a:effectLst/>
                <a:latin typeface="Consolas" panose="020B0609020204030204" pitchFamily="49" charset="0"/>
                <a:ea typeface="+mn-ea"/>
                <a:cs typeface="+mn-cs"/>
              </a:rPr>
              <a:t>Correct: OneLake data access roles</a:t>
            </a:r>
          </a:p>
          <a:p>
            <a:pPr marL="212982" lvl="1" indent="-105829" algn="l" defTabSz="914367" rtl="0" eaLnBrk="1" latinLnBrk="0" hangingPunct="1">
              <a:lnSpc>
                <a:spcPts val="1425"/>
              </a:lnSpc>
              <a:spcAft>
                <a:spcPts val="333"/>
              </a:spcAft>
              <a:buFont typeface="Arial" pitchFamily="34" charset="0"/>
              <a:buChar char="•"/>
            </a:pPr>
            <a:r>
              <a:rPr lang="en-US" sz="882" b="0" kern="1200" dirty="0">
                <a:solidFill>
                  <a:srgbClr val="CE9178"/>
                </a:solidFill>
                <a:effectLst/>
                <a:latin typeface="Consolas" panose="020B0609020204030204" pitchFamily="49" charset="0"/>
                <a:ea typeface="+mn-ea"/>
                <a:cs typeface="+mn-cs"/>
              </a:rPr>
              <a:t>Explanation: OneLake data access roles allow you to create custom roles within a lakehouse and grant read access to specific folders.</a:t>
            </a:r>
          </a:p>
          <a:p>
            <a:pPr marL="212982" lvl="1" indent="-105829" algn="l" defTabSz="914367" rtl="0" eaLnBrk="1" latinLnBrk="0" hangingPunct="1">
              <a:lnSpc>
                <a:spcPts val="1425"/>
              </a:lnSpc>
              <a:spcAft>
                <a:spcPts val="333"/>
              </a:spcAft>
              <a:buFont typeface="Arial" pitchFamily="34" charset="0"/>
              <a:buChar char="•"/>
            </a:pPr>
            <a:endParaRPr lang="en-US" sz="882" b="0" kern="1200" dirty="0">
              <a:solidFill>
                <a:srgbClr val="CE9178"/>
              </a:solidFill>
              <a:effectLst/>
              <a:latin typeface="Consolas" panose="020B0609020204030204" pitchFamily="49" charset="0"/>
              <a:ea typeface="+mn-ea"/>
              <a:cs typeface="+mn-cs"/>
            </a:endParaRPr>
          </a:p>
          <a:p>
            <a:pPr marL="212982" lvl="1" indent="-105829" algn="l" defTabSz="914367" rtl="0" eaLnBrk="1" latinLnBrk="0" hangingPunct="1">
              <a:lnSpc>
                <a:spcPts val="1425"/>
              </a:lnSpc>
              <a:spcAft>
                <a:spcPts val="333"/>
              </a:spcAft>
              <a:buFont typeface="Arial" pitchFamily="34" charset="0"/>
              <a:buChar char="•"/>
            </a:pPr>
            <a:r>
              <a:rPr lang="en-US" sz="882" b="0" kern="1200" dirty="0">
                <a:solidFill>
                  <a:srgbClr val="CE9178"/>
                </a:solidFill>
                <a:effectLst/>
                <a:latin typeface="Consolas" panose="020B0609020204030204" pitchFamily="49" charset="0"/>
                <a:ea typeface="+mn-ea"/>
                <a:cs typeface="+mn-cs"/>
              </a:rPr>
              <a:t>Incorrect: Data Manipulation Language (DML)</a:t>
            </a:r>
          </a:p>
          <a:p>
            <a:pPr marL="212982" lvl="1" indent="-105829" algn="l" defTabSz="914367" rtl="0" eaLnBrk="1" latinLnBrk="0" hangingPunct="1">
              <a:lnSpc>
                <a:spcPts val="1425"/>
              </a:lnSpc>
              <a:spcAft>
                <a:spcPts val="333"/>
              </a:spcAft>
              <a:buFont typeface="Arial" pitchFamily="34" charset="0"/>
              <a:buChar char="•"/>
            </a:pPr>
            <a:r>
              <a:rPr lang="en-US" sz="882" b="0" kern="1200" dirty="0">
                <a:solidFill>
                  <a:srgbClr val="CE9178"/>
                </a:solidFill>
                <a:effectLst/>
                <a:latin typeface="Consolas" panose="020B0609020204030204" pitchFamily="49" charset="0"/>
                <a:ea typeface="+mn-ea"/>
                <a:cs typeface="+mn-cs"/>
              </a:rPr>
              <a:t>Explanation: Data Control language (DCL) is used to provide granular T-SQL permissions. DML is used to manipulate data.</a:t>
            </a:r>
          </a:p>
          <a:p>
            <a:pPr marL="212982" lvl="1" indent="-105829" algn="l" defTabSz="914367" rtl="0" eaLnBrk="1" latinLnBrk="0" hangingPunct="1">
              <a:lnSpc>
                <a:spcPts val="1425"/>
              </a:lnSpc>
              <a:spcAft>
                <a:spcPts val="333"/>
              </a:spcAft>
              <a:buFont typeface="Arial" pitchFamily="34" charset="0"/>
              <a:buChar char="•"/>
            </a:pPr>
            <a:endParaRPr lang="en-US" sz="882" b="0" kern="1200" dirty="0">
              <a:solidFill>
                <a:srgbClr val="CE9178"/>
              </a:solidFill>
              <a:effectLst/>
              <a:latin typeface="Consolas" panose="020B0609020204030204" pitchFamily="49" charset="0"/>
              <a:ea typeface="+mn-ea"/>
              <a:cs typeface="+mn-cs"/>
            </a:endParaRPr>
          </a:p>
          <a:p>
            <a:pPr marL="212982" lvl="1" indent="-105829" algn="l" defTabSz="914367" rtl="0" eaLnBrk="1" latinLnBrk="0" hangingPunct="1">
              <a:lnSpc>
                <a:spcPts val="1425"/>
              </a:lnSpc>
              <a:spcAft>
                <a:spcPts val="333"/>
              </a:spcAft>
              <a:buFont typeface="Arial" pitchFamily="34" charset="0"/>
              <a:buChar char="•"/>
            </a:pPr>
            <a:r>
              <a:rPr lang="en-US" sz="882" b="0" kern="1200" dirty="0">
                <a:solidFill>
                  <a:srgbClr val="CE9178"/>
                </a:solidFill>
                <a:effectLst/>
                <a:latin typeface="Consolas" panose="020B0609020204030204" pitchFamily="49" charset="0"/>
                <a:ea typeface="+mn-ea"/>
                <a:cs typeface="+mn-cs"/>
              </a:rPr>
              <a:t>Incorrect: Column-level security in the semantic model</a:t>
            </a:r>
          </a:p>
          <a:p>
            <a:pPr marL="212982" lvl="1" indent="-105829" algn="l" defTabSz="914367" rtl="0" eaLnBrk="1" latinLnBrk="0" hangingPunct="1">
              <a:lnSpc>
                <a:spcPts val="1425"/>
              </a:lnSpc>
              <a:spcAft>
                <a:spcPts val="333"/>
              </a:spcAft>
              <a:buFont typeface="Arial" pitchFamily="34" charset="0"/>
              <a:buChar char="•"/>
            </a:pPr>
            <a:r>
              <a:rPr lang="en-US" sz="882" b="0" kern="1200" dirty="0">
                <a:solidFill>
                  <a:srgbClr val="CE9178"/>
                </a:solidFill>
                <a:effectLst/>
                <a:latin typeface="Consolas" panose="020B0609020204030204" pitchFamily="49" charset="0"/>
                <a:ea typeface="+mn-ea"/>
                <a:cs typeface="+mn-cs"/>
              </a:rPr>
              <a:t>Explanation: There isn't column-level security in the semantic model.</a:t>
            </a:r>
          </a:p>
          <a:p>
            <a:endParaRPr lang="en-US" i="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057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13354-3D65-23E6-503D-A8FF03396E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C8F2E8-C581-C2E2-CB76-A9F122176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645E6-627E-4D0C-C55E-7929ABCABDD8}"/>
              </a:ext>
            </a:extLst>
          </p:cNvPr>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a:extLst>
              <a:ext uri="{FF2B5EF4-FFF2-40B4-BE49-F238E27FC236}">
                <a16:creationId xmlns:a16="http://schemas.microsoft.com/office/drawing/2014/main" id="{7F0EE502-2856-590B-0A45-C39B51E40BC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8082507-A45D-2C06-3F2B-C7274B3FB27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5DB3A12E-883F-AC12-FC2C-F46D27DE390A}"/>
              </a:ext>
            </a:extLst>
          </p:cNvPr>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562038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a:t>
            </a:r>
            <a:r>
              <a:rPr lang="en-US" sz="1800" b="0" i="0" u="none" strike="noStrike" dirty="0">
                <a:solidFill>
                  <a:srgbClr val="000000"/>
                </a:solidFill>
                <a:effectLst/>
                <a:latin typeface="Calibri" panose="020F0502020204030204" pitchFamily="34" charset="0"/>
              </a:rPr>
              <a:t>fabric-admin</a:t>
            </a:r>
            <a:r>
              <a:rPr lang="en-US" dirty="0"/>
              <a:t> </a:t>
            </a:r>
          </a:p>
          <a:p>
            <a:pPr marL="0" marR="0" lvl="0" indent="0" algn="l" defTabSz="932742" rtl="0" eaLnBrk="1" fontAlgn="auto" latinLnBrk="0" hangingPunct="1">
              <a:lnSpc>
                <a:spcPct val="90000"/>
              </a:lnSpc>
              <a:spcBef>
                <a:spcPts val="0"/>
              </a:spcBef>
              <a:spcAft>
                <a:spcPts val="340"/>
              </a:spcAft>
              <a:buClrTx/>
              <a:buSzTx/>
              <a:buFontTx/>
              <a:buNone/>
              <a:tabLst/>
              <a:defRPr/>
            </a:pPr>
            <a:br>
              <a:rPr lang="en-US" dirty="0"/>
            </a:br>
            <a:r>
              <a:rPr lang="en-US"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estimated time to present these slides is 45 minutes.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57184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indent="0">
              <a:buNone/>
            </a:pPr>
            <a:r>
              <a:rPr lang="en-US" b="0" i="0" dirty="0">
                <a:solidFill>
                  <a:srgbClr val="E6E6E6"/>
                </a:solidFill>
                <a:effectLst/>
                <a:latin typeface="Segoe UI" panose="020B0502040204020203" pitchFamily="34" charset="0"/>
              </a:rPr>
              <a:t>Administering Fabric involves a range of tasks that are essential for ensuring the efficient and effective use of the Fabric platform within an organization. As a Fabric administrator (admin), you need to have a solid understanding of the Fabric architecture, security and governance features, analytics capabilities, and various deployment and licensing options available. You also need to be familiar with the Fabric admin portal and other administrative tools, and be able to configure and manage the Fabric environment to meet the needs of your organization.</a:t>
            </a:r>
            <a:br>
              <a:rPr lang="en-US" b="0" i="0" dirty="0">
                <a:solidFill>
                  <a:srgbClr val="E6E6E6"/>
                </a:solidFill>
                <a:effectLst/>
                <a:latin typeface="Segoe UI" panose="020B0502040204020203" pitchFamily="34" charset="0"/>
              </a:rPr>
            </a:b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0" i="0" dirty="0">
                <a:solidFill>
                  <a:srgbClr val="E6E6E6"/>
                </a:solidFill>
                <a:effectLst/>
                <a:latin typeface="Segoe UI" panose="020B0502040204020203" pitchFamily="34" charset="0"/>
              </a:rPr>
              <a:t>Perhaps you've heard that Power BI can seamlessly handle trillions of rows of data, but you're not able to accomplish that in your own Power BI tenant. Working with high volume and large-scale data can be done in Fabric and Power BI with the right groundwork in place.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This module introduces considerations for building enterprise scale, IT-driven solutions. You'll review data modeling best practices and Power BI Premium/Fabric features for working with large data.</a:t>
            </a:r>
          </a:p>
          <a:p>
            <a:pPr marL="0" indent="0">
              <a:buNone/>
            </a:pP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extLst>
      <p:ext uri="{BB962C8B-B14F-4D97-AF65-F5344CB8AC3E}">
        <p14:creationId xmlns:p14="http://schemas.microsoft.com/office/powerpoint/2010/main" val="2035925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0" i="0" dirty="0">
                <a:solidFill>
                  <a:srgbClr val="FFFFFF"/>
                </a:solidFill>
                <a:effectLst/>
                <a:latin typeface="SegoeUIVariable"/>
              </a:rPr>
              <a:t>As we learned in the Fabric introduction, Microsoft Fabric is an all-in-one analytics solution for enterprises that covers everything from data movement to data science, real-time intelligence, and business intelligence. It offers a comprehensive suite of services, including data lake, data engineering, and data integration, all in one place. With Fabric, you don’t need to piece together different services from multiple vendors. </a:t>
            </a:r>
            <a:r>
              <a:rPr lang="en-US" b="0" i="0" dirty="0">
                <a:solidFill>
                  <a:srgbClr val="FFFFFF"/>
                </a:solidFill>
                <a:effectLst/>
                <a:latin typeface="SegoeUIVariable"/>
                <a:hlinkClick r:id="rId3"/>
              </a:rPr>
              <a:t>Instead, you can enjoy a highly integrated, end-to-end, and easy-to-use product that is designed to simplify your analytics needs</a:t>
            </a:r>
            <a:r>
              <a:rPr lang="en-US" b="0" i="0" baseline="30000" dirty="0">
                <a:solidFill>
                  <a:srgbClr val="FFFFFF"/>
                </a:solidFill>
                <a:effectLst/>
                <a:latin typeface="SegoeUIVariable"/>
                <a:hlinkClick r:id="rId3"/>
              </a:rPr>
              <a:t>1</a:t>
            </a:r>
            <a:r>
              <a:rPr lang="en-US" b="0" i="0" dirty="0">
                <a:solidFill>
                  <a:srgbClr val="FFFFFF"/>
                </a:solidFill>
                <a:effectLst/>
                <a:latin typeface="SegoeUIVariable"/>
              </a:rPr>
              <a:t>.</a:t>
            </a:r>
          </a:p>
          <a:p>
            <a:pPr algn="l"/>
            <a:endParaRPr lang="en-US" b="0" i="0" dirty="0">
              <a:solidFill>
                <a:srgbClr val="FFFFFF"/>
              </a:solidFill>
              <a:effectLst/>
              <a:latin typeface="SegoeUIVariable"/>
            </a:endParaRPr>
          </a:p>
          <a:p>
            <a:pPr algn="l"/>
            <a:r>
              <a:rPr lang="en-US" b="0" i="0" dirty="0">
                <a:solidFill>
                  <a:srgbClr val="FFFFFF"/>
                </a:solidFill>
                <a:effectLst/>
                <a:latin typeface="SegoeUIVariable"/>
              </a:rPr>
              <a:t>Microsoft Fabric is built on a foundation of Software as a Service (SaaS), which takes simplicity and integration to a whole new level. It brings together new and existing components from Power BI, Azure Synapse, and Azure Data Factory into a single integrated environment. </a:t>
            </a:r>
            <a:r>
              <a:rPr lang="en-US" b="0" i="0" dirty="0">
                <a:solidFill>
                  <a:srgbClr val="FFFFFF"/>
                </a:solidFill>
                <a:effectLst/>
                <a:latin typeface="SegoeUIVariable"/>
                <a:hlinkClick r:id="rId3"/>
              </a:rPr>
              <a:t>These components are then presented in various customized user experiences tailored to different roles and tasks</a:t>
            </a:r>
            <a:r>
              <a:rPr lang="en-US" b="0" i="0" baseline="30000" dirty="0">
                <a:solidFill>
                  <a:srgbClr val="FFFFFF"/>
                </a:solidFill>
                <a:effectLst/>
                <a:latin typeface="SegoeUIVariable"/>
                <a:hlinkClick r:id="rId3"/>
              </a:rPr>
              <a:t>1</a:t>
            </a:r>
            <a:r>
              <a:rPr lang="en-US" b="0" i="0" dirty="0">
                <a:solidFill>
                  <a:srgbClr val="FFFFFF"/>
                </a:solidFill>
                <a:effectLst/>
                <a:latin typeface="SegoeUIVariable"/>
              </a:rPr>
              <a:t>.</a:t>
            </a:r>
          </a:p>
          <a:p>
            <a:pPr algn="l"/>
            <a:endParaRPr lang="en-US" b="0" i="0" dirty="0">
              <a:solidFill>
                <a:srgbClr val="FFFFFF"/>
              </a:solidFill>
              <a:effectLst/>
              <a:latin typeface="SegoeUIVariable"/>
            </a:endParaRPr>
          </a:p>
          <a:p>
            <a:pPr algn="l"/>
            <a:r>
              <a:rPr lang="en-US" b="0" i="0" dirty="0">
                <a:solidFill>
                  <a:srgbClr val="FFFFFF"/>
                </a:solidFill>
                <a:effectLst/>
                <a:latin typeface="SegoeUIVariable"/>
              </a:rPr>
              <a:t>Microsoft Fabric allows you to unify your data estate, manage powerful AI models, empower everyone in your business, and govern data across your organization. </a:t>
            </a:r>
            <a:r>
              <a:rPr lang="en-US" b="0" i="0" dirty="0">
                <a:solidFill>
                  <a:srgbClr val="FFFFFF"/>
                </a:solidFill>
                <a:effectLst/>
                <a:latin typeface="SegoeUIVariable"/>
                <a:hlinkClick r:id="rId4"/>
              </a:rPr>
              <a:t>It also enables you to innovate faster by helping every person in your organization act on insights from within Microsoft 365 apps, such as Microsoft Excel and Microsoft Teams</a:t>
            </a:r>
            <a:r>
              <a:rPr lang="en-US" b="0" i="0" baseline="30000" dirty="0">
                <a:solidFill>
                  <a:srgbClr val="FFFFFF"/>
                </a:solidFill>
                <a:effectLst/>
                <a:latin typeface="SegoeUIVariable"/>
                <a:hlinkClick r:id="rId4"/>
              </a:rPr>
              <a:t>2</a:t>
            </a:r>
            <a:r>
              <a:rPr lang="en-US" b="0" i="0" dirty="0">
                <a:solidFill>
                  <a:srgbClr val="FFFFFF"/>
                </a:solidFill>
                <a:effectLst/>
                <a:latin typeface="SegoeUIVariable"/>
              </a:rPr>
              <a:t>.</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ct val="43750"/>
              </a:spcBef>
              <a:spcAft>
                <a:spcPct val="43750"/>
              </a:spcAft>
              <a:buClrTx/>
              <a:buSzTx/>
              <a:buFontTx/>
              <a:buNone/>
              <a:tabLst/>
              <a:defRPr/>
            </a:pPr>
            <a:r>
              <a:rPr lang="en-US" dirty="0"/>
              <a:t>The image shows the Fabric components, with OneLake as the foundation, and each </a:t>
            </a:r>
            <a:r>
              <a:rPr lang="en-US" i="1" dirty="0"/>
              <a:t>experience</a:t>
            </a:r>
            <a:r>
              <a:rPr lang="en-US" dirty="0"/>
              <a:t> built on top.</a:t>
            </a:r>
          </a:p>
          <a:p>
            <a:pPr>
              <a:spcBef>
                <a:spcPct val="43750"/>
              </a:spcBef>
              <a:spcAft>
                <a:spcPct val="43750"/>
              </a:spcAft>
            </a:pPr>
            <a:endParaRPr lang="en-US" dirty="0"/>
          </a:p>
          <a:p>
            <a:pPr marL="0" marR="0" lvl="0" indent="0" algn="l" defTabSz="914367" rtl="0" eaLnBrk="1" fontAlgn="auto" latinLnBrk="0" hangingPunct="1">
              <a:lnSpc>
                <a:spcPct val="90000"/>
              </a:lnSpc>
              <a:spcBef>
                <a:spcPct val="43750"/>
              </a:spcBef>
              <a:spcAft>
                <a:spcPct val="43750"/>
              </a:spcAft>
              <a:buClrTx/>
              <a:buSzTx/>
              <a:buFontTx/>
              <a:buNone/>
              <a:tabLst/>
              <a:defRPr/>
            </a:pPr>
            <a:r>
              <a:rPr dirty="0"/>
              <a:t>All of the Fabric experiences use OneLake as their native store without needing any additional configuration. OneLake is hierarchical in nature to simplify management across your organization. There's only one OneLake per tenant and it provides a single-pane-of-glass file-system namespace that spans across users, regions and even clouds. The data in OneLake is divided into manageable containers for easy handling.</a:t>
            </a:r>
            <a:br>
              <a:rPr lang="en-US" dirty="0"/>
            </a:br>
            <a:br>
              <a:rPr lang="en-US" dirty="0"/>
            </a:br>
            <a:r>
              <a:rPr lang="en-US" dirty="0"/>
              <a:t>If we actually look at how this data is stored in OneLake, you are not going to see data items and workspaces. You will see files and folders just like you would in a data lake today. All workspaces are folders, each data item will be a folder. Any tabular data is stored in delta lake format. There are no new proprietary file formats for Fabric. Proprietary formats create data silos. Even the data warehouse natively stores its data in delta lake format. While Fabric data items will standardize on delta for tabular data, OneLake is still a data lake built on top of ADLS gen2. It will support any file type, structured or unstructured. </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3932671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lnSpcReduction="10000"/>
          </a:bodyPr>
          <a:lstStyle/>
          <a:p>
            <a:pPr>
              <a:spcBef>
                <a:spcPct val="43750"/>
              </a:spcBef>
              <a:spcAft>
                <a:spcPct val="43750"/>
              </a:spcAft>
            </a:pPr>
            <a:r>
              <a:rPr dirty="0"/>
              <a:t>A Fabric </a:t>
            </a:r>
            <a:r>
              <a:rPr i="1" dirty="0"/>
              <a:t>tenant</a:t>
            </a:r>
            <a:r>
              <a:rPr dirty="0"/>
              <a:t> is a dedicated space for organizations to create, store, and manage Fabric items. There's often a single instance of Fabric for an organization, and it's aligned with Azure Active Directory. The Fabric </a:t>
            </a:r>
            <a:r>
              <a:rPr i="1" dirty="0"/>
              <a:t>tenant</a:t>
            </a:r>
            <a:r>
              <a:rPr dirty="0"/>
              <a:t> maps to the root of OneLake and is at the top level of the hierarchy.</a:t>
            </a:r>
          </a:p>
          <a:p>
            <a:endParaRPr dirty="0"/>
          </a:p>
          <a:p>
            <a:pPr>
              <a:spcBef>
                <a:spcPct val="43750"/>
              </a:spcBef>
              <a:spcAft>
                <a:spcPct val="43750"/>
              </a:spcAft>
            </a:pPr>
            <a:r>
              <a:rPr i="1" dirty="0"/>
              <a:t>Capacity</a:t>
            </a:r>
            <a:r>
              <a:rPr dirty="0"/>
              <a:t> is a dedicated set of resources that is available at a given time to be used. A tenant can have one or more capacities associated with it. Capacity defines the ability of a resource to perform an activity or to produce output. Different items consume different capacity at a certain time. Fabric offers capacity through the Fabric SKU and Trials.</a:t>
            </a:r>
          </a:p>
          <a:p>
            <a:endParaRPr dirty="0"/>
          </a:p>
          <a:p>
            <a:pPr>
              <a:spcBef>
                <a:spcPct val="43750"/>
              </a:spcBef>
              <a:spcAft>
                <a:spcPct val="43750"/>
              </a:spcAft>
            </a:pPr>
            <a:r>
              <a:rPr dirty="0"/>
              <a:t>A </a:t>
            </a:r>
            <a:r>
              <a:rPr i="1" dirty="0"/>
              <a:t>domain</a:t>
            </a:r>
            <a:r>
              <a:rPr dirty="0"/>
              <a:t> is a logical grouping of workspaces. Domains are used to organize items in a way that makes sense for your organization. You can group things together in a way that makes it easier for the right people to have access to the right workspaces. For example, you might have a domain for sales, another for marketing, and another for finance.</a:t>
            </a:r>
          </a:p>
          <a:p>
            <a:endParaRPr dirty="0"/>
          </a:p>
          <a:p>
            <a:pPr>
              <a:spcBef>
                <a:spcPct val="43750"/>
              </a:spcBef>
              <a:spcAft>
                <a:spcPct val="43750"/>
              </a:spcAft>
            </a:pPr>
            <a:r>
              <a:rPr dirty="0"/>
              <a:t>A </a:t>
            </a:r>
            <a:r>
              <a:rPr i="1" dirty="0"/>
              <a:t>workspace</a:t>
            </a:r>
            <a:r>
              <a:rPr dirty="0"/>
              <a:t> is a collection of items that brings together different functionality in a single tenant. It acts as a container that leverages capacity for the work that is executed, and provides controls for who can access the items in it. For example, in a sales workspace, users associated with the sales organization can create a data warehouse, run notebooks, create datasets, create reports, etc.</a:t>
            </a:r>
          </a:p>
          <a:p>
            <a:endParaRPr dirty="0"/>
          </a:p>
          <a:p>
            <a:pPr>
              <a:spcBef>
                <a:spcPct val="43750"/>
              </a:spcBef>
              <a:spcAft>
                <a:spcPct val="43750"/>
              </a:spcAft>
            </a:pPr>
            <a:r>
              <a:rPr dirty="0"/>
              <a:t>Fabric </a:t>
            </a:r>
            <a:r>
              <a:rPr i="1" dirty="0"/>
              <a:t>items</a:t>
            </a:r>
            <a:r>
              <a:rPr dirty="0"/>
              <a:t> are the building blocks of the Fabric platform. They're the objects that you create and manage in Fabric. There are different types of items, such as data warehouses, data pipelines, datasets, reports, and dashboards.</a:t>
            </a:r>
          </a:p>
          <a:p>
            <a:endParaRPr dirty="0"/>
          </a:p>
          <a:p>
            <a:pPr>
              <a:spcBef>
                <a:spcPct val="43750"/>
              </a:spcBef>
              <a:spcAft>
                <a:spcPct val="43750"/>
              </a:spcAft>
            </a:pPr>
            <a:r>
              <a:rPr dirty="0"/>
              <a:t>Understanding Fabric concepts is important for you as an admin, because it helps you understand how to manage the Fabric environment.</a:t>
            </a:r>
          </a:p>
          <a:p>
            <a:endParaRPr dirty="0"/>
          </a:p>
          <a:p>
            <a:pPr>
              <a:spcBef>
                <a:spcPct val="43750"/>
              </a:spcBef>
              <a:spcAft>
                <a:spcPct val="43750"/>
              </a:spcAft>
            </a:pPr>
            <a:r>
              <a:rPr dirty="0"/>
              <a:t>[!NOTE] See </a:t>
            </a:r>
            <a:r>
              <a:rPr dirty="0">
                <a:hlinkClick r:id="rId3"/>
              </a:rPr>
              <a:t>Enable Microsoft Fabric for your organization</a:t>
            </a:r>
            <a:r>
              <a:rPr dirty="0"/>
              <a:t> to learn how to opt in to the Fabric public preview.</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As an admin, you may be responsible for a wide range of tasks to keep the Fabric platform running smoothly. These tasks include:</a:t>
            </a:r>
          </a:p>
          <a:p>
            <a:endParaRPr lang="en-US" dirty="0"/>
          </a:p>
          <a:p>
            <a:pPr>
              <a:spcBef>
                <a:spcPct val="43750"/>
              </a:spcBef>
              <a:spcAft>
                <a:spcPct val="43750"/>
              </a:spcAft>
            </a:pPr>
            <a:r>
              <a:rPr lang="en-US" b="1" dirty="0"/>
              <a:t>Security and access control</a:t>
            </a:r>
            <a:r>
              <a:rPr lang="en-US" dirty="0"/>
              <a:t>: One of the most important aspects of Fabric administration is managing security and access control to ensure that only authorized users can access sensitive data. You can use role-based access control (RBAC) to define who can view and edit content, set up data gateways to securely connect to on-premises data sources, and use Azure Active Directory (Azure AD) to manage user access.</a:t>
            </a:r>
          </a:p>
          <a:p>
            <a:endParaRPr lang="en-US" dirty="0"/>
          </a:p>
          <a:p>
            <a:pPr>
              <a:spcBef>
                <a:spcPct val="43750"/>
              </a:spcBef>
              <a:spcAft>
                <a:spcPct val="43750"/>
              </a:spcAft>
            </a:pPr>
            <a:r>
              <a:rPr lang="en-US" b="1" dirty="0"/>
              <a:t>Data governance</a:t>
            </a:r>
            <a:r>
              <a:rPr lang="en-US" dirty="0"/>
              <a:t>: Effective Fabric administration requires a solid understanding of data governance principles. You should know how to secure inbound and outbound connectivity in your tenant and how to monitor usage and performance metrics. You should also know how to apply data governance policies to ensure data within your tenant is only accessible to authorized users.</a:t>
            </a:r>
          </a:p>
          <a:p>
            <a:endParaRPr lang="en-US" dirty="0"/>
          </a:p>
          <a:p>
            <a:pPr>
              <a:spcBef>
                <a:spcPct val="43750"/>
              </a:spcBef>
              <a:spcAft>
                <a:spcPct val="43750"/>
              </a:spcAft>
            </a:pPr>
            <a:r>
              <a:rPr lang="en-US" b="1" dirty="0"/>
              <a:t>Customization and configuration</a:t>
            </a:r>
            <a:r>
              <a:rPr lang="en-US" dirty="0"/>
              <a:t>: Fabric administration also involves customizing and configuring the platform to meet the needs of your organization. This could include configuring private links to secure your tenant, defining data classification policies, and adjusting the look and feel of reports and dashboards.</a:t>
            </a:r>
          </a:p>
          <a:p>
            <a:endParaRPr lang="en-US" dirty="0"/>
          </a:p>
          <a:p>
            <a:pPr>
              <a:spcBef>
                <a:spcPct val="43750"/>
              </a:spcBef>
              <a:spcAft>
                <a:spcPct val="43750"/>
              </a:spcAft>
            </a:pPr>
            <a:r>
              <a:rPr lang="en-US" b="1" dirty="0"/>
              <a:t>Monitoring and optimization</a:t>
            </a:r>
            <a:r>
              <a:rPr lang="en-US" dirty="0"/>
              <a:t>: As a Fabric admin, you need to know how to monitor the performance and usage of the platform, optimize resources, and troubleshoot issues. This includes configuring monitoring and alerting settings, optimizing query performance, managing capacity and scaling, and troubleshooting data refresh and connectivity issues.</a:t>
            </a:r>
          </a:p>
          <a:p>
            <a:endParaRPr lang="en-US" dirty="0"/>
          </a:p>
          <a:p>
            <a:pPr>
              <a:spcBef>
                <a:spcPct val="43750"/>
              </a:spcBef>
              <a:spcAft>
                <a:spcPct val="43750"/>
              </a:spcAft>
            </a:pPr>
            <a:r>
              <a:rPr lang="en-US" dirty="0"/>
              <a:t>Specific tasks may vary depending on the needs of your organization and the complexity of your Fabric implementation.</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extLst>
      <p:ext uri="{BB962C8B-B14F-4D97-AF65-F5344CB8AC3E}">
        <p14:creationId xmlns:p14="http://schemas.microsoft.com/office/powerpoint/2010/main" val="482984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b="0" i="0" dirty="0">
                <a:solidFill>
                  <a:srgbClr val="E6E6E6"/>
                </a:solidFill>
                <a:effectLst/>
                <a:latin typeface="Segoe UI" panose="020B0502040204020203" pitchFamily="34" charset="0"/>
              </a:rPr>
              <a:t>You need to familiarize yourself with a few tools to effectively implement the tasks outlined above. Fabric admins can perform most admin tasks using one or more of the following tools: the Fabric admin portal, PowerShell cmdlets, admin APIs and SDKs, the admin monitoring workspace, and the capacity monitoring app.</a:t>
            </a:r>
          </a:p>
          <a:p>
            <a:pPr>
              <a:spcBef>
                <a:spcPct val="43750"/>
              </a:spcBef>
              <a:spcAft>
                <a:spcPct val="43750"/>
              </a:spcAft>
            </a:pPr>
            <a:endParaRPr lang="en-US" b="0" i="0" dirty="0">
              <a:solidFill>
                <a:srgbClr val="E6E6E6"/>
              </a:solidFill>
              <a:effectLst/>
              <a:latin typeface="Segoe UI" panose="020B0502040204020203" pitchFamily="34" charset="0"/>
            </a:endParaRPr>
          </a:p>
          <a:p>
            <a:pPr>
              <a:spcBef>
                <a:spcPct val="43750"/>
              </a:spcBef>
              <a:spcAft>
                <a:spcPct val="43750"/>
              </a:spcAft>
            </a:pPr>
            <a:r>
              <a:rPr lang="en-US" b="0" i="0" dirty="0">
                <a:solidFill>
                  <a:srgbClr val="E6E6E6"/>
                </a:solidFill>
                <a:effectLst/>
                <a:latin typeface="Segoe UI" panose="020B0502040204020203" pitchFamily="34" charset="0"/>
              </a:rPr>
              <a:t>As an analytics engineer, you may not need to use these tools, and in fact you may not have access to many of them. We’re going to cover the admin portal, the admin monitoring workspace, and the capacity metrics app in more detail, as these are items you may want to be aware of.</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extLst>
      <p:ext uri="{BB962C8B-B14F-4D97-AF65-F5344CB8AC3E}">
        <p14:creationId xmlns:p14="http://schemas.microsoft.com/office/powerpoint/2010/main" val="2533425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This is a build slide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Fabric's </a:t>
            </a:r>
            <a:r>
              <a:rPr lang="en-US" b="0" i="1" dirty="0">
                <a:solidFill>
                  <a:srgbClr val="E6E6E6"/>
                </a:solidFill>
                <a:effectLst/>
                <a:latin typeface="Segoe UI" panose="020B0502040204020203" pitchFamily="34" charset="0"/>
              </a:rPr>
              <a:t>admin portal</a:t>
            </a:r>
            <a:r>
              <a:rPr lang="en-US" b="0" i="0" dirty="0">
                <a:solidFill>
                  <a:srgbClr val="E6E6E6"/>
                </a:solidFill>
                <a:effectLst/>
                <a:latin typeface="Segoe UI" panose="020B0502040204020203" pitchFamily="34" charset="0"/>
              </a:rPr>
              <a:t> is a web-based portal where you can manage all aspects of the platform. In the admin portal you can centrally manage, review, and apply settings for the entire tenant or by capacity. You can also manage users, admins and groups, access audit logs, and monitor usage and performance. It’s important to familiarize yourself with the features that can be controlled in the admin portal, even if you’re not an admin, so that you know exactly what to ask for. For example, if you need to be able to publish a Power BI report to the web, or write to a semantic model using the XMLA endpoint.</a:t>
            </a:r>
            <a:endParaRPr lang="en-US" dirty="0"/>
          </a:p>
          <a:p>
            <a:endParaRPr lang="en-US" dirty="0"/>
          </a:p>
          <a:p>
            <a:r>
              <a:rPr lang="en-US" dirty="0"/>
              <a:t>Access to the admin portal requires a Fabric license, and the portal is accessible to admins with roles such as Global administrator, Power Platform administrator, and Fabric administrator.</a:t>
            </a:r>
            <a:br>
              <a:rPr lang="en-US" dirty="0"/>
            </a:br>
            <a:br>
              <a:rPr lang="en-US" dirty="0"/>
            </a:br>
            <a:r>
              <a:rPr lang="en-US" dirty="0"/>
              <a:t>Click</a:t>
            </a:r>
          </a:p>
          <a:p>
            <a:endParaRPr lang="en-US" dirty="0"/>
          </a:p>
          <a:p>
            <a:r>
              <a:rPr lang="en-US" b="0" i="0" dirty="0">
                <a:solidFill>
                  <a:srgbClr val="E6E6E6"/>
                </a:solidFill>
                <a:effectLst/>
                <a:latin typeface="Segoe UI" panose="020B0502040204020203" pitchFamily="34" charset="0"/>
              </a:rPr>
              <a:t>There's one setting that we'd like to call out which may change how you and your users experience Fabric. The Fabric on/off switch, located in tenant settings lets organizations that use Power BI opt into Fabric. Here, you can enable Fabric for your tenant or allow capacity admins to enable Fabric.</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679452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tenant admins have access to the new </a:t>
            </a:r>
            <a:r>
              <a:rPr lang="en-US" i="1" dirty="0"/>
              <a:t>admin monitoring workspace</a:t>
            </a:r>
            <a:r>
              <a:rPr lang="en-US" dirty="0"/>
              <a:t>. You can choose to share access to the admin monitoring workspace or specific items within it with other users in your organization.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admin monitoring workspace includes the Feature Usage and Adoption dataset and report, which together provide insights on the usage and performance of your Fabric environment. You can use this information to identify trends and patterns, and troubleshoot issues. </a:t>
            </a:r>
            <a:r>
              <a:rPr lang="en-US" b="0" i="0" dirty="0">
                <a:solidFill>
                  <a:srgbClr val="D2D0CE"/>
                </a:solidFill>
                <a:effectLst/>
                <a:latin typeface="-apple-system"/>
              </a:rPr>
              <a:t>Understanding the admin monitoring workspace equips you with essential tools for effective administration, security, and governance within the Fabric environment.</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845293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You must be a capacity admin to install and view the Microsoft Fabric Capacity Metrics app. This may be an opportunity for you to work with your admin (if that is not you), to understand what’s going on in your Fabric tenant.</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The Microsoft Fabric Capacity Metrics app is designed to provide monitoring capabilities for Microsoft Fabric capacities. Monitoring your capacities is essential for making informed decisions on how to best use your capacity resources. For example, the app can help identify when to scale up your capacity or when to turn on </a:t>
            </a:r>
            <a:r>
              <a:rPr lang="en-US" dirty="0">
                <a:hlinkClick r:id="rId3"/>
              </a:rPr>
              <a:t>autoscale</a:t>
            </a:r>
            <a:r>
              <a:rPr lang="en-US" dirty="0"/>
              <a:t>. The app shows how much compute is used by each workload type and helps admins identify inefficiencies in capacity usage.</a:t>
            </a:r>
          </a:p>
          <a:p>
            <a:endParaRPr lang="en-US" dirty="0"/>
          </a:p>
          <a:p>
            <a:r>
              <a:rPr lang="en-US" dirty="0"/>
              <a:t>Read more at: aka.ms/</a:t>
            </a:r>
            <a:r>
              <a:rPr lang="en-US" dirty="0" err="1"/>
              <a:t>FabricCapacityMetrics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360110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Microsoft Fabric security is based on </a:t>
            </a:r>
            <a:r>
              <a:rPr lang="en-US" dirty="0">
                <a:hlinkClick r:id="rId3"/>
              </a:rPr>
              <a:t>Power BI security</a:t>
            </a:r>
            <a:r>
              <a:rPr lang="en-US" dirty="0"/>
              <a:t>. Your role as an admin is to manage security for the Fabric environment, including managing users and groups, and managing how users interact with Fabric in terms of sharing and distribution of content.</a:t>
            </a:r>
          </a:p>
          <a:p>
            <a:pPr>
              <a:spcBef>
                <a:spcPct val="43750"/>
              </a:spcBef>
              <a:spcAft>
                <a:spcPct val="43750"/>
              </a:spcAft>
            </a:pPr>
            <a:endParaRPr lang="en-US" dirty="0"/>
          </a:p>
          <a:p>
            <a:pPr algn="l"/>
            <a:r>
              <a:rPr lang="en-US" b="0" i="0" dirty="0">
                <a:solidFill>
                  <a:srgbClr val="E6E6E6"/>
                </a:solidFill>
                <a:effectLst/>
                <a:latin typeface="Segoe UI" panose="020B0502040204020203" pitchFamily="34" charset="0"/>
              </a:rPr>
              <a:t>List of the security features available in Microsoft Fabric.</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4"/>
              </a:rPr>
              <a:t>Conditional access</a:t>
            </a:r>
            <a:r>
              <a:rPr lang="en-US" b="0" i="0" dirty="0">
                <a:solidFill>
                  <a:srgbClr val="E6E6E6"/>
                </a:solidFill>
                <a:effectLst/>
                <a:latin typeface="Segoe UI" panose="020B0502040204020203" pitchFamily="34" charset="0"/>
              </a:rPr>
              <a:t> - Secure your apps using Azure Active Directory (Azure AD).</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5"/>
              </a:rPr>
              <a:t>Resiliency</a:t>
            </a:r>
            <a:r>
              <a:rPr lang="en-US" b="0" i="0" dirty="0">
                <a:solidFill>
                  <a:srgbClr val="E6E6E6"/>
                </a:solidFill>
                <a:effectLst/>
                <a:latin typeface="Segoe UI" panose="020B0502040204020203" pitchFamily="34" charset="0"/>
              </a:rPr>
              <a:t> - Reliability and regional resiliency with Azure availability zones.</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6"/>
              </a:rPr>
              <a:t>Lockbox</a:t>
            </a:r>
            <a:r>
              <a:rPr lang="en-US" b="0" i="0" dirty="0">
                <a:solidFill>
                  <a:srgbClr val="E6E6E6"/>
                </a:solidFill>
                <a:effectLst/>
                <a:latin typeface="Segoe UI" panose="020B0502040204020203" pitchFamily="34" charset="0"/>
              </a:rPr>
              <a:t> - Control how Microsoft engineers access your data.</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7"/>
              </a:rPr>
              <a:t>Service tags</a:t>
            </a:r>
            <a:r>
              <a:rPr lang="en-US" b="0" i="0" dirty="0">
                <a:solidFill>
                  <a:srgbClr val="E6E6E6"/>
                </a:solidFill>
                <a:effectLst/>
                <a:latin typeface="Segoe UI" panose="020B0502040204020203" pitchFamily="34" charset="0"/>
              </a:rPr>
              <a:t> - Enable an Azure SQL Managed Instance (MI) to allow incoming connections from Microsoft Fabric.</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8"/>
              </a:rPr>
              <a:t>OneLake security</a:t>
            </a:r>
            <a:r>
              <a:rPr lang="en-US" b="0" i="0" dirty="0">
                <a:solidFill>
                  <a:srgbClr val="E6E6E6"/>
                </a:solidFill>
                <a:effectLst/>
                <a:latin typeface="Segoe UI" panose="020B0502040204020203" pitchFamily="34" charset="0"/>
              </a:rPr>
              <a:t> - Learn how to secure your data in OneLake.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52133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Licenses control the level of access and functionality that users have within the Fabric environment. Administrators can ensure that licensed users have the necessary access to data and analytics to perform their roles effectively, while also limiting access to sensitive data and ensuring compliance with data protection laws and regulations.</a:t>
            </a:r>
          </a:p>
          <a:p>
            <a:endParaRPr dirty="0"/>
          </a:p>
          <a:p>
            <a:pPr>
              <a:spcBef>
                <a:spcPct val="43750"/>
              </a:spcBef>
              <a:spcAft>
                <a:spcPct val="43750"/>
              </a:spcAft>
            </a:pPr>
            <a:r>
              <a:rPr dirty="0"/>
              <a:t>Managing licenses allows administrators to monitor and control costs by ensuring that licenses are allocated efficiently and only to users who need them. This can help to prevent unnecessary expenses and ensure that the organization is utilizing its resources effectively.</a:t>
            </a:r>
          </a:p>
          <a:p>
            <a:endParaRPr dirty="0"/>
          </a:p>
          <a:p>
            <a:pPr>
              <a:spcBef>
                <a:spcPct val="43750"/>
              </a:spcBef>
              <a:spcAft>
                <a:spcPct val="43750"/>
              </a:spcAft>
            </a:pPr>
            <a:r>
              <a:rPr dirty="0"/>
              <a:t>Having the appropriate procedures in place to assign and manage licenses helps to control access to data and analytics, ensure compliance with regulations, and optimize costs.</a:t>
            </a:r>
          </a:p>
          <a:p>
            <a:endParaRPr dirty="0"/>
          </a:p>
          <a:p>
            <a:pPr>
              <a:spcBef>
                <a:spcPct val="43750"/>
              </a:spcBef>
              <a:spcAft>
                <a:spcPct val="43750"/>
              </a:spcAft>
            </a:pPr>
            <a:r>
              <a:rPr dirty="0"/>
              <a:t>License management for Fabric is handled in the Microsoft 365 admin center. For more information about managing licenses, see </a:t>
            </a:r>
            <a:r>
              <a:rPr dirty="0">
                <a:hlinkClick r:id="rId3"/>
              </a:rPr>
              <a:t>Assign licenses to users</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Fabric's Real-Time Intelligence solution provides an end-to-end streaming solution for high-speed data analysis across the Fabric service. It’s optimized for time-series data and supports automatic partitioning and indexing of any data format.</a:t>
            </a:r>
          </a:p>
          <a:p>
            <a:pPr algn="l"/>
            <a:r>
              <a:rPr lang="en-US" b="0" i="0" dirty="0">
                <a:solidFill>
                  <a:srgbClr val="161616"/>
                </a:solidFill>
                <a:effectLst/>
                <a:latin typeface="Segoe UI" panose="020B0502040204020203" pitchFamily="34" charset="0"/>
              </a:rPr>
              <a:t>Real-Time Intelligence delivers high performance for data of various sizes, ranging from a few gigabytes to several petabytes. It can handle data from different sources and in various formats. Fabric's Real-Time Intelligence workload can be used for solutions like IoT and log analytics in many scenarios including manufacturing, oil and gas, and automotive.</a:t>
            </a:r>
          </a:p>
          <a:p>
            <a:pPr algn="l">
              <a:spcBef>
                <a:spcPts val="2400"/>
              </a:spcBef>
              <a:spcAft>
                <a:spcPts val="900"/>
              </a:spcAft>
            </a:pPr>
            <a:r>
              <a:rPr lang="en-US" b="1" i="0" dirty="0">
                <a:solidFill>
                  <a:srgbClr val="161616"/>
                </a:solidFill>
                <a:effectLst/>
                <a:latin typeface="Segoe UI" panose="020B0502040204020203" pitchFamily="34" charset="0"/>
              </a:rPr>
              <a:t>Understand Real-Time Intelligence in Microsoft Fabric</a:t>
            </a:r>
          </a:p>
          <a:p>
            <a:pPr algn="l"/>
            <a:r>
              <a:rPr lang="en-US" b="0" i="0" dirty="0">
                <a:solidFill>
                  <a:srgbClr val="161616"/>
                </a:solidFill>
                <a:effectLst/>
                <a:latin typeface="Segoe UI" panose="020B0502040204020203" pitchFamily="34" charset="0"/>
              </a:rPr>
              <a:t>Real-Time Intelligence is a fully managed service that is optimized for streaming time-series data. With Real-Time Intelligence, you're able to get consistent performance searching all types of data at scale, including structured, unstructured, and semi-structured data. Additionally, it's integrated with the entire suite of Fabric capabilities, which allows a streamlined workflow from data loading to data visualization.</a:t>
            </a:r>
          </a:p>
          <a:p>
            <a:pPr algn="l"/>
            <a:r>
              <a:rPr lang="en-US" b="0" i="0" dirty="0">
                <a:solidFill>
                  <a:srgbClr val="161616"/>
                </a:solidFill>
                <a:effectLst/>
                <a:latin typeface="Segoe UI" panose="020B0502040204020203" pitchFamily="34" charset="0"/>
              </a:rPr>
              <a:t>By Using Real-Time Intelligence in Fabric, you can:</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Ingest data from any source, in any data format.</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Run analytical queries directly on raw data without the need to build complex data models or create scripting to transform the data.</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Import data with by-default streaming that provides high performance, low latency, high freshness data analysis.</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Imported data undergoes default partitioning - both time and hash-based partitioning, and by-default indexing.</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Work with versatile data structures and query structured, semi-structured, or free text.</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Query raw data without transformation, with high performance, incredibly low response time, and using a wide variety of available operators.</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Scale to an unlimited amount of data, from gigabytes to petabytes, with unlimited scale on concurrent queries and concurrent users.</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Integrate seamlessly with other workloads and items in Microsoft Fabric.</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91007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This is a build slide</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Fabric has a few built-in governance features to help you manage and control your data. </a:t>
            </a:r>
            <a:r>
              <a:rPr lang="en-US" b="0" i="1" dirty="0">
                <a:solidFill>
                  <a:srgbClr val="E6E6E6"/>
                </a:solidFill>
                <a:effectLst/>
                <a:latin typeface="Segoe UI" panose="020B0502040204020203" pitchFamily="34" charset="0"/>
              </a:rPr>
              <a:t>Endorsement</a:t>
            </a:r>
            <a:r>
              <a:rPr lang="en-US" b="0" i="0" dirty="0">
                <a:solidFill>
                  <a:srgbClr val="E6E6E6"/>
                </a:solidFill>
                <a:effectLst/>
                <a:latin typeface="Segoe UI" panose="020B0502040204020203" pitchFamily="34" charset="0"/>
              </a:rPr>
              <a:t> is a way for you as an admin to designate specific Fabric items as trusted and approved for use across the organization. Admins can also make use of the </a:t>
            </a:r>
            <a:r>
              <a:rPr lang="en-US" b="0" i="1" dirty="0">
                <a:solidFill>
                  <a:srgbClr val="E6E6E6"/>
                </a:solidFill>
                <a:effectLst/>
                <a:latin typeface="Segoe UI" panose="020B0502040204020203" pitchFamily="34" charset="0"/>
              </a:rPr>
              <a:t>scanner API</a:t>
            </a:r>
            <a:r>
              <a:rPr lang="en-US" b="0" i="0" dirty="0">
                <a:solidFill>
                  <a:srgbClr val="E6E6E6"/>
                </a:solidFill>
                <a:effectLst/>
                <a:latin typeface="Segoe UI" panose="020B0502040204020203" pitchFamily="34" charset="0"/>
              </a:rPr>
              <a:t> to scan Fabric items for sensitive data, and the </a:t>
            </a:r>
            <a:r>
              <a:rPr lang="en-US" b="0" i="1" dirty="0">
                <a:solidFill>
                  <a:srgbClr val="E6E6E6"/>
                </a:solidFill>
                <a:effectLst/>
                <a:latin typeface="Segoe UI" panose="020B0502040204020203" pitchFamily="34" charset="0"/>
              </a:rPr>
              <a:t>data lineage</a:t>
            </a:r>
            <a:r>
              <a:rPr lang="en-US" b="0" i="0" dirty="0">
                <a:solidFill>
                  <a:srgbClr val="E6E6E6"/>
                </a:solidFill>
                <a:effectLst/>
                <a:latin typeface="Segoe UI" panose="020B0502040204020203" pitchFamily="34" charset="0"/>
              </a:rPr>
              <a:t> feature to track the flow of data through Fabric.</a:t>
            </a:r>
          </a:p>
          <a:p>
            <a:br>
              <a:rPr lang="en-US" dirty="0"/>
            </a:br>
            <a:r>
              <a:rPr lang="en-US" b="1" dirty="0"/>
              <a:t>Content endorsement</a:t>
            </a:r>
          </a:p>
          <a:p>
            <a:endParaRPr lang="en-US" b="1" dirty="0"/>
          </a:p>
          <a:p>
            <a:pPr algn="l"/>
            <a:r>
              <a:rPr lang="en-US" b="0" i="0" dirty="0">
                <a:solidFill>
                  <a:srgbClr val="E6E6E6"/>
                </a:solidFill>
                <a:effectLst/>
                <a:latin typeface="Segoe UI" panose="020B0502040204020203" pitchFamily="34" charset="0"/>
              </a:rPr>
              <a:t>Content endorsement is an essential governance feature that helps you establish trust in your data assets by </a:t>
            </a:r>
            <a:r>
              <a:rPr lang="en-US" b="0" i="1" dirty="0">
                <a:solidFill>
                  <a:srgbClr val="E6E6E6"/>
                </a:solidFill>
                <a:effectLst/>
                <a:latin typeface="Segoe UI" panose="020B0502040204020203" pitchFamily="34" charset="0"/>
              </a:rPr>
              <a:t>promoting</a:t>
            </a:r>
            <a:r>
              <a:rPr lang="en-US" b="0" i="0" dirty="0">
                <a:solidFill>
                  <a:srgbClr val="E6E6E6"/>
                </a:solidFill>
                <a:effectLst/>
                <a:latin typeface="Segoe UI" panose="020B0502040204020203" pitchFamily="34" charset="0"/>
              </a:rPr>
              <a:t> and </a:t>
            </a:r>
            <a:r>
              <a:rPr lang="en-US" b="0" i="1" dirty="0">
                <a:solidFill>
                  <a:srgbClr val="E6E6E6"/>
                </a:solidFill>
                <a:effectLst/>
                <a:latin typeface="Segoe UI" panose="020B0502040204020203" pitchFamily="34" charset="0"/>
              </a:rPr>
              <a:t>certifying</a:t>
            </a:r>
            <a:r>
              <a:rPr lang="en-US" b="0" i="0" dirty="0">
                <a:solidFill>
                  <a:srgbClr val="E6E6E6"/>
                </a:solidFill>
                <a:effectLst/>
                <a:latin typeface="Segoe UI" panose="020B0502040204020203" pitchFamily="34" charset="0"/>
              </a:rPr>
              <a:t> specific Fabric items as trusted and approved for use across the organization. All Fabric items can be endorsed except dashboards. </a:t>
            </a:r>
            <a:r>
              <a:rPr lang="en-US" b="0" i="1" dirty="0">
                <a:solidFill>
                  <a:srgbClr val="E6E6E6"/>
                </a:solidFill>
                <a:effectLst/>
                <a:latin typeface="Segoe UI" panose="020B0502040204020203" pitchFamily="34" charset="0"/>
              </a:rPr>
              <a:t>Promoted</a:t>
            </a:r>
            <a:r>
              <a:rPr lang="en-US" b="0" i="0" dirty="0">
                <a:solidFill>
                  <a:srgbClr val="E6E6E6"/>
                </a:solidFill>
                <a:effectLst/>
                <a:latin typeface="Segoe UI" panose="020B0502040204020203" pitchFamily="34" charset="0"/>
              </a:rPr>
              <a:t> Fabric content appears with a Promoted badge in the Fabric portal. Workspace members with the contributor or admin role can promote content within a workspace. The Fabric admin can promote content across the organization.</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Endorsed assets are identified with a badge that indicates they have been reviewed and approved. Endorsement helps your users know which assets they can trust and rely on for accurate information, and it also helps you as an admin manage the overall growth of items across your environment.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Content </a:t>
            </a:r>
            <a:r>
              <a:rPr lang="en-US" b="0" i="1" dirty="0">
                <a:solidFill>
                  <a:srgbClr val="E6E6E6"/>
                </a:solidFill>
                <a:effectLst/>
                <a:latin typeface="Segoe UI" panose="020B0502040204020203" pitchFamily="34" charset="0"/>
              </a:rPr>
              <a:t>certification</a:t>
            </a:r>
            <a:r>
              <a:rPr lang="en-US" b="0" i="0" dirty="0">
                <a:solidFill>
                  <a:srgbClr val="E6E6E6"/>
                </a:solidFill>
                <a:effectLst/>
                <a:latin typeface="Segoe UI" panose="020B0502040204020203" pitchFamily="34" charset="0"/>
              </a:rPr>
              <a:t> is a more formal process that involves a review of the content by a designated reviewer. Certified Fabric content appears with a Certified badge in the Fabric portal. The certification process is managed by you, the admin, and can be customized to meet the needs of your organization.</a:t>
            </a:r>
          </a:p>
          <a:p>
            <a:pPr algn="l"/>
            <a:r>
              <a:rPr lang="en-US" b="0" i="0" dirty="0">
                <a:solidFill>
                  <a:srgbClr val="E6E6E6"/>
                </a:solidFill>
                <a:effectLst/>
                <a:latin typeface="Segoe UI" panose="020B0502040204020203" pitchFamily="34" charset="0"/>
              </a:rPr>
              <a:t>If you aren't an admin, you need to request item certification from an admin. You can do request certification by selecting the item in the Fabric portal, and then selecting </a:t>
            </a:r>
            <a:r>
              <a:rPr lang="en-US" b="1" i="0" dirty="0">
                <a:solidFill>
                  <a:srgbClr val="E6E6E6"/>
                </a:solidFill>
                <a:effectLst/>
                <a:latin typeface="Segoe UI" panose="020B0502040204020203" pitchFamily="34" charset="0"/>
              </a:rPr>
              <a:t>Request certification</a:t>
            </a:r>
            <a:r>
              <a:rPr lang="en-US" b="0" i="0" dirty="0">
                <a:solidFill>
                  <a:srgbClr val="E6E6E6"/>
                </a:solidFill>
                <a:effectLst/>
                <a:latin typeface="Segoe UI" panose="020B0502040204020203" pitchFamily="34" charset="0"/>
              </a:rPr>
              <a:t> from the </a:t>
            </a:r>
            <a:r>
              <a:rPr lang="en-US" b="1" i="0" dirty="0">
                <a:solidFill>
                  <a:srgbClr val="E6E6E6"/>
                </a:solidFill>
                <a:effectLst/>
                <a:latin typeface="Segoe UI" panose="020B0502040204020203" pitchFamily="34" charset="0"/>
              </a:rPr>
              <a:t>More</a:t>
            </a:r>
            <a:r>
              <a:rPr lang="en-US" b="0" i="0" dirty="0">
                <a:solidFill>
                  <a:srgbClr val="E6E6E6"/>
                </a:solidFill>
                <a:effectLst/>
                <a:latin typeface="Segoe UI" panose="020B0502040204020203" pitchFamily="34" charset="0"/>
              </a:rPr>
              <a:t> menu.</a:t>
            </a:r>
          </a:p>
          <a:p>
            <a:br>
              <a:rPr lang="en-US" b="1" dirty="0"/>
            </a:br>
            <a:br>
              <a:rPr lang="en-US" b="0" i="0" dirty="0">
                <a:solidFill>
                  <a:srgbClr val="E6E6E6"/>
                </a:solidFill>
                <a:effectLst/>
                <a:latin typeface="Segoe UI" panose="020B0502040204020203" pitchFamily="34" charset="0"/>
              </a:rPr>
            </a:br>
            <a:r>
              <a:rPr lang="en-US" b="1" i="0" dirty="0">
                <a:solidFill>
                  <a:srgbClr val="E6E6E6"/>
                </a:solidFill>
                <a:effectLst/>
                <a:latin typeface="Segoe UI" panose="020B0502040204020203" pitchFamily="34" charset="0"/>
              </a:rPr>
              <a:t>&lt; Click &gt;</a:t>
            </a:r>
            <a:br>
              <a:rPr lang="en-US" b="0" i="0" dirty="0">
                <a:solidFill>
                  <a:srgbClr val="E6E6E6"/>
                </a:solidFill>
                <a:effectLst/>
                <a:latin typeface="Segoe UI" panose="020B0502040204020203" pitchFamily="34" charset="0"/>
              </a:rPr>
            </a:br>
            <a:endParaRPr lang="en-US" b="0"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Data lineage tracking</a:t>
            </a:r>
          </a:p>
          <a:p>
            <a:endParaRPr lang="en-US" b="1" i="0" dirty="0">
              <a:solidFill>
                <a:srgbClr val="E6E6E6"/>
              </a:solidFill>
              <a:effectLst/>
              <a:latin typeface="Segoe UI" panose="020B0502040204020203" pitchFamily="34" charset="0"/>
            </a:endParaRPr>
          </a:p>
          <a:p>
            <a:r>
              <a:rPr lang="en-US" b="0" i="1" dirty="0">
                <a:solidFill>
                  <a:srgbClr val="E6E6E6"/>
                </a:solidFill>
                <a:effectLst/>
                <a:latin typeface="Segoe UI" panose="020B0502040204020203" pitchFamily="34" charset="0"/>
              </a:rPr>
              <a:t>Data lineage</a:t>
            </a:r>
            <a:r>
              <a:rPr lang="en-US" b="0" i="0" dirty="0">
                <a:solidFill>
                  <a:srgbClr val="E6E6E6"/>
                </a:solidFill>
                <a:effectLst/>
                <a:latin typeface="Segoe UI" panose="020B0502040204020203" pitchFamily="34" charset="0"/>
              </a:rPr>
              <a:t> is the ability to track the flow of data through Fabric. Data lineage allows you to see where data comes from, how it's transformed, and where it goes. This helps you understand the data that is available in Fabric, and how it's being used.</a:t>
            </a:r>
          </a:p>
          <a:p>
            <a:endParaRPr lang="en-US" b="0" i="0" dirty="0">
              <a:solidFill>
                <a:srgbClr val="E6E6E6"/>
              </a:solidFill>
              <a:effectLst/>
              <a:latin typeface="Segoe UI" panose="020B0502040204020203" pitchFamily="34" charset="0"/>
            </a:endParaRPr>
          </a:p>
          <a:p>
            <a:r>
              <a:rPr lang="en-US" b="1" dirty="0"/>
              <a:t>&lt; Click &gt;</a:t>
            </a:r>
            <a:br>
              <a:rPr lang="en-US" b="1" dirty="0"/>
            </a:br>
            <a:endParaRPr lang="en-US" b="1" dirty="0"/>
          </a:p>
          <a:p>
            <a:r>
              <a:rPr lang="en-US" b="1" dirty="0"/>
              <a:t>Metadata scanning</a:t>
            </a:r>
          </a:p>
          <a:p>
            <a:endParaRPr lang="en-US" b="1" dirty="0"/>
          </a:p>
          <a:p>
            <a:r>
              <a:rPr lang="en-US" b="0" i="1" dirty="0">
                <a:solidFill>
                  <a:srgbClr val="E6E6E6"/>
                </a:solidFill>
                <a:effectLst/>
                <a:latin typeface="Segoe UI" panose="020B0502040204020203" pitchFamily="34" charset="0"/>
              </a:rPr>
              <a:t>Metadata scanning</a:t>
            </a:r>
            <a:r>
              <a:rPr lang="en-US" b="0" i="0" dirty="0">
                <a:solidFill>
                  <a:srgbClr val="E6E6E6"/>
                </a:solidFill>
                <a:effectLst/>
                <a:latin typeface="Segoe UI" panose="020B0502040204020203" pitchFamily="34" charset="0"/>
              </a:rPr>
              <a:t> facilitates governance of data by enabling cataloging and reporting on all the metadata of your organization's Fabric items. The </a:t>
            </a:r>
            <a:r>
              <a:rPr lang="en-US" b="0" i="1" dirty="0">
                <a:solidFill>
                  <a:srgbClr val="E6E6E6"/>
                </a:solidFill>
                <a:effectLst/>
                <a:latin typeface="Segoe UI" panose="020B0502040204020203" pitchFamily="34" charset="0"/>
              </a:rPr>
              <a:t>scanner API</a:t>
            </a:r>
            <a:r>
              <a:rPr lang="en-US" b="0" i="0" dirty="0">
                <a:solidFill>
                  <a:srgbClr val="E6E6E6"/>
                </a:solidFill>
                <a:effectLst/>
                <a:latin typeface="Segoe UI" panose="020B0502040204020203" pitchFamily="34" charset="0"/>
              </a:rPr>
              <a:t> is a set of Admin REST APIs that allows you to scan Fabric items for sensitive data. Use the scanner API to scan data warehouses, data pipelines, datasets, reports, and dashboards for sensitive data. The scanner API can be used to scan both structured and unstructured data.</a:t>
            </a:r>
            <a:r>
              <a:rPr lang="en-US" b="1" i="0" dirty="0">
                <a:solidFill>
                  <a:srgbClr val="E6E6E6"/>
                </a:solidFill>
                <a:effectLst/>
                <a:latin typeface="Segoe UI" panose="020B0502040204020203" pitchFamily="34" charset="0"/>
              </a:rPr>
              <a:t> </a:t>
            </a:r>
            <a:r>
              <a:rPr lang="en-US" b="0" i="0" dirty="0">
                <a:solidFill>
                  <a:srgbClr val="E6E6E6"/>
                </a:solidFill>
                <a:effectLst/>
                <a:latin typeface="Segoe UI" panose="020B0502040204020203" pitchFamily="34" charset="0"/>
              </a:rPr>
              <a:t>Before metadata scanning can be run, it needs to be set up in your organization by an Admin.</a:t>
            </a:r>
          </a:p>
          <a:p>
            <a:endParaRPr lang="en-US" b="1" dirty="0"/>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448125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13810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39179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Kusto Query Language (KQL) is a declarative query language used to analyze and extract insights from structured, semi-structured, and unstructured data. KQL was designed specifically for searching large-scale log data efficiently and quickly, making it perfectly suited for cloud-based data analytics. </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Consider the following benefits of the KQL capabilities in Microsoft Fabric:</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enables </a:t>
            </a:r>
            <a:r>
              <a:rPr lang="en-US" b="1" i="0" dirty="0">
                <a:solidFill>
                  <a:srgbClr val="161616"/>
                </a:solidFill>
                <a:effectLst/>
                <a:latin typeface="Segoe UI" panose="020B0502040204020203" pitchFamily="34" charset="0"/>
              </a:rPr>
              <a:t>efficiency in data exploration and data analysis</a:t>
            </a:r>
            <a:r>
              <a:rPr lang="en-US" b="0" i="0" dirty="0">
                <a:solidFill>
                  <a:srgbClr val="161616"/>
                </a:solidFill>
                <a:effectLst/>
                <a:latin typeface="Segoe UI" panose="020B0502040204020203" pitchFamily="34" charset="0"/>
              </a:rPr>
              <a:t> by allowing users to work with heterogeneous data sources and visualize the results in various ways.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supports </a:t>
            </a:r>
            <a:r>
              <a:rPr lang="en-US" b="1" i="0" dirty="0">
                <a:solidFill>
                  <a:srgbClr val="161616"/>
                </a:solidFill>
                <a:effectLst/>
                <a:latin typeface="Segoe UI" panose="020B0502040204020203" pitchFamily="34" charset="0"/>
              </a:rPr>
              <a:t>reproducible analyses</a:t>
            </a:r>
            <a:r>
              <a:rPr lang="en-US" b="0" i="0" dirty="0">
                <a:solidFill>
                  <a:srgbClr val="161616"/>
                </a:solidFill>
                <a:effectLst/>
                <a:latin typeface="Segoe UI" panose="020B0502040204020203" pitchFamily="34" charset="0"/>
              </a:rPr>
              <a:t> by allowing users to create notebooks with Kusto kernel that can capture code, results, and context on the analysis.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improves </a:t>
            </a:r>
            <a:r>
              <a:rPr lang="en-US" b="1" i="0" dirty="0">
                <a:solidFill>
                  <a:srgbClr val="161616"/>
                </a:solidFill>
                <a:effectLst/>
                <a:latin typeface="Segoe UI" panose="020B0502040204020203" pitchFamily="34" charset="0"/>
              </a:rPr>
              <a:t>DevOps troubleshooting experience</a:t>
            </a:r>
            <a:r>
              <a:rPr lang="en-US" b="0" i="0" dirty="0">
                <a:solidFill>
                  <a:srgbClr val="161616"/>
                </a:solidFill>
                <a:effectLst/>
                <a:latin typeface="Segoe UI" panose="020B0502040204020203" pitchFamily="34" charset="0"/>
              </a:rPr>
              <a:t> by allowing users to create runbooks or playbooks in notebooks with Kusto kernel that can detail how to troubleshoot and mitigate issues using telemetry data.</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enriches </a:t>
            </a:r>
            <a:r>
              <a:rPr lang="en-US" b="1" i="0" dirty="0">
                <a:solidFill>
                  <a:srgbClr val="161616"/>
                </a:solidFill>
                <a:effectLst/>
                <a:latin typeface="Segoe UI" panose="020B0502040204020203" pitchFamily="34" charset="0"/>
              </a:rPr>
              <a:t>DevOps flow</a:t>
            </a:r>
            <a:r>
              <a:rPr lang="en-US" b="0" i="0" dirty="0">
                <a:solidFill>
                  <a:srgbClr val="161616"/>
                </a:solidFill>
                <a:effectLst/>
                <a:latin typeface="Segoe UI" panose="020B0502040204020203" pitchFamily="34" charset="0"/>
              </a:rPr>
              <a:t> by allowing users to add KQL files and KQL notebook files to their Git repositories and CI/CD pipelines.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provides </a:t>
            </a:r>
            <a:r>
              <a:rPr lang="en-US" b="1" i="0" dirty="0">
                <a:solidFill>
                  <a:srgbClr val="161616"/>
                </a:solidFill>
                <a:effectLst/>
                <a:latin typeface="Segoe UI" panose="020B0502040204020203" pitchFamily="34" charset="0"/>
              </a:rPr>
              <a:t>guidance and helps you build search queries from scratch</a:t>
            </a:r>
            <a:r>
              <a:rPr lang="en-US" b="0" i="0" dirty="0">
                <a:solidFill>
                  <a:srgbClr val="161616"/>
                </a:solidFill>
                <a:effectLst/>
                <a:latin typeface="Segoe UI" panose="020B0502040204020203" pitchFamily="34" charset="0"/>
              </a:rPr>
              <a:t> by using the KQL editor that quickly identifies potential errors and displays hints about how to resolve issues.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lets you </a:t>
            </a:r>
            <a:r>
              <a:rPr lang="en-US" b="1" i="0" dirty="0">
                <a:solidFill>
                  <a:srgbClr val="161616"/>
                </a:solidFill>
                <a:effectLst/>
                <a:latin typeface="Segoe UI" panose="020B0502040204020203" pitchFamily="34" charset="0"/>
              </a:rPr>
              <a:t>quickly paste long, complex queries directly into the editor</a:t>
            </a:r>
            <a:r>
              <a:rPr lang="en-US" b="0" i="0" dirty="0">
                <a:solidFill>
                  <a:srgbClr val="161616"/>
                </a:solidFill>
                <a:effectLst/>
                <a:latin typeface="Segoe UI" panose="020B0502040204020203" pitchFamily="34" charset="0"/>
              </a:rPr>
              <a:t> if you receive them from other sources.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allows you to </a:t>
            </a:r>
            <a:r>
              <a:rPr lang="en-US" b="1" i="0" dirty="0">
                <a:solidFill>
                  <a:srgbClr val="161616"/>
                </a:solidFill>
                <a:effectLst/>
                <a:latin typeface="Segoe UI" panose="020B0502040204020203" pitchFamily="34" charset="0"/>
              </a:rPr>
              <a:t>filter, present, and aggregate your data</a:t>
            </a:r>
            <a:r>
              <a:rPr lang="en-US" b="0" i="0" dirty="0">
                <a:solidFill>
                  <a:srgbClr val="161616"/>
                </a:solidFill>
                <a:effectLst/>
                <a:latin typeface="Segoe UI" panose="020B0502040204020203" pitchFamily="34" charset="0"/>
              </a:rPr>
              <a:t> using various operators and functions that are easy to read and author.</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67795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Show that both T-SQL and KQL both have their strengths, and it boils down to using the right tool for the right job. When we’re querying distributed data that might be a mixture of structured and unstructured data then KQL might be better; however, there are many cases where when querying a OneLake or ingesting data from an external source, such as a blob storage, KQL may  prove more worthy.</a:t>
            </a:r>
          </a:p>
          <a:p>
            <a:endParaRPr lang="en-US" i="0" dirty="0"/>
          </a:p>
          <a:p>
            <a:pPr marL="0" lvl="1" indent="0">
              <a:spcBef>
                <a:spcPts val="0"/>
              </a:spcBef>
              <a:spcAft>
                <a:spcPts val="600"/>
              </a:spcAft>
              <a:buNone/>
            </a:pPr>
            <a:r>
              <a:rPr lang="en-US" dirty="0">
                <a:latin typeface="+mj-lt"/>
                <a:cs typeface="Segoe UI" panose="020B0502040204020203" pitchFamily="34" charset="0"/>
              </a:rPr>
              <a:t>KQL Queryset</a:t>
            </a:r>
          </a:p>
          <a:p>
            <a:pPr marL="177800" lvl="1" indent="-177800">
              <a:spcBef>
                <a:spcPts val="0"/>
              </a:spcBef>
              <a:spcAft>
                <a:spcPts val="600"/>
              </a:spcAft>
            </a:pPr>
            <a:r>
              <a:rPr lang="en-US" sz="1100" dirty="0"/>
              <a:t>Basic stored queries</a:t>
            </a:r>
          </a:p>
          <a:p>
            <a:pPr marL="177800" lvl="1" indent="-177800">
              <a:spcBef>
                <a:spcPts val="0"/>
              </a:spcBef>
              <a:spcAft>
                <a:spcPts val="600"/>
              </a:spcAft>
            </a:pPr>
            <a:r>
              <a:rPr lang="en-US" sz="1100" dirty="0"/>
              <a:t>Functions and operators</a:t>
            </a:r>
          </a:p>
          <a:p>
            <a:pPr marL="296672" lvl="2" indent="-177800">
              <a:spcBef>
                <a:spcPts val="0"/>
              </a:spcBef>
              <a:spcAft>
                <a:spcPts val="600"/>
              </a:spcAft>
            </a:pPr>
            <a:r>
              <a:rPr lang="en-US" sz="1100" dirty="0"/>
              <a:t>Arithmetic, comparison, logical operations, string manipulation</a:t>
            </a:r>
          </a:p>
          <a:p>
            <a:pPr marL="177800" lvl="1" indent="-177800">
              <a:spcBef>
                <a:spcPts val="0"/>
              </a:spcBef>
              <a:spcAft>
                <a:spcPts val="600"/>
              </a:spcAft>
            </a:pPr>
            <a:r>
              <a:rPr lang="en-US" sz="1100" dirty="0"/>
              <a:t>Advanced queries</a:t>
            </a:r>
          </a:p>
          <a:p>
            <a:pPr marL="296672" lvl="2" indent="-177800">
              <a:spcBef>
                <a:spcPts val="0"/>
              </a:spcBef>
              <a:spcAft>
                <a:spcPts val="600"/>
              </a:spcAft>
            </a:pPr>
            <a:r>
              <a:rPr lang="en-US" sz="1100" dirty="0"/>
              <a:t>Aggregations, joins, and subqueries</a:t>
            </a:r>
          </a:p>
          <a:p>
            <a:pPr marL="177800" lvl="1" indent="-177800">
              <a:spcBef>
                <a:spcPts val="0"/>
              </a:spcBef>
              <a:spcAft>
                <a:spcPts val="600"/>
              </a:spcAft>
            </a:pPr>
            <a:r>
              <a:rPr lang="en-US" sz="1100" dirty="0"/>
              <a:t>Ability to export results</a:t>
            </a:r>
          </a:p>
          <a:p>
            <a:pPr marL="0" lvl="1" indent="0">
              <a:spcBef>
                <a:spcPts val="0"/>
              </a:spcBef>
              <a:spcAft>
                <a:spcPts val="600"/>
              </a:spcAft>
              <a:buNone/>
            </a:pPr>
            <a:r>
              <a:rPr lang="en-US" dirty="0">
                <a:latin typeface="+mj-lt"/>
                <a:cs typeface="Segoe UI" panose="020B0502040204020203" pitchFamily="34" charset="0"/>
              </a:rPr>
              <a:t>KQL over T-SQL Advantages</a:t>
            </a:r>
          </a:p>
          <a:p>
            <a:pPr marL="177800" lvl="1" indent="-177800">
              <a:spcBef>
                <a:spcPts val="0"/>
              </a:spcBef>
              <a:spcAft>
                <a:spcPts val="600"/>
              </a:spcAft>
            </a:pPr>
            <a:r>
              <a:rPr lang="en-US" sz="1100" dirty="0"/>
              <a:t>Simplicity</a:t>
            </a:r>
          </a:p>
          <a:p>
            <a:pPr marL="177800" lvl="1" indent="-177800">
              <a:spcBef>
                <a:spcPts val="0"/>
              </a:spcBef>
              <a:spcAft>
                <a:spcPts val="600"/>
              </a:spcAft>
            </a:pPr>
            <a:r>
              <a:rPr lang="en-US" sz="1100" dirty="0"/>
              <a:t>Performance</a:t>
            </a:r>
          </a:p>
          <a:p>
            <a:pPr marL="177800" lvl="1" indent="-177800">
              <a:spcBef>
                <a:spcPts val="0"/>
              </a:spcBef>
              <a:spcAft>
                <a:spcPts val="600"/>
              </a:spcAft>
            </a:pPr>
            <a:r>
              <a:rPr lang="en-US" sz="1100" dirty="0"/>
              <a:t>Flexibility</a:t>
            </a:r>
          </a:p>
          <a:p>
            <a:pPr marL="0" lvl="1" indent="0">
              <a:spcBef>
                <a:spcPts val="0"/>
              </a:spcBef>
              <a:spcAft>
                <a:spcPts val="600"/>
              </a:spcAft>
              <a:buNone/>
            </a:pPr>
            <a:r>
              <a:rPr lang="en-US" dirty="0">
                <a:latin typeface="+mj-lt"/>
                <a:cs typeface="Segoe UI" panose="020B0502040204020203" pitchFamily="34" charset="0"/>
              </a:rPr>
              <a:t>T-SQL over KQL Advantages</a:t>
            </a:r>
          </a:p>
          <a:p>
            <a:pPr marL="177800" lvl="1" indent="-177800">
              <a:spcBef>
                <a:spcPts val="0"/>
              </a:spcBef>
              <a:spcAft>
                <a:spcPts val="600"/>
              </a:spcAft>
            </a:pPr>
            <a:r>
              <a:rPr lang="en-US" sz="1100" dirty="0"/>
              <a:t>Compatibility</a:t>
            </a:r>
          </a:p>
          <a:p>
            <a:pPr marL="177800" lvl="1" indent="-177800">
              <a:spcBef>
                <a:spcPts val="0"/>
              </a:spcBef>
              <a:spcAft>
                <a:spcPts val="600"/>
              </a:spcAft>
            </a:pPr>
            <a:r>
              <a:rPr lang="en-US" sz="1100" dirty="0"/>
              <a:t>Functionality</a:t>
            </a:r>
          </a:p>
          <a:p>
            <a:pPr marL="177800" lvl="1" indent="-177800">
              <a:spcBef>
                <a:spcPts val="0"/>
              </a:spcBef>
              <a:spcAft>
                <a:spcPts val="600"/>
              </a:spcAft>
            </a:pPr>
            <a:r>
              <a:rPr lang="en-US" sz="1100" dirty="0"/>
              <a:t>Procedural programming</a:t>
            </a:r>
          </a:p>
          <a:p>
            <a:pPr marL="0" lvl="1" indent="0">
              <a:spcBef>
                <a:spcPts val="0"/>
              </a:spcBef>
              <a:spcAft>
                <a:spcPts val="600"/>
              </a:spcAft>
              <a:buNone/>
            </a:pPr>
            <a:endParaRPr lang="en-US" sz="1100" dirty="0"/>
          </a:p>
          <a:p>
            <a:pPr marL="0" lvl="1" indent="0">
              <a:spcBef>
                <a:spcPts val="0"/>
              </a:spcBef>
              <a:spcAft>
                <a:spcPts val="600"/>
              </a:spcAft>
              <a:buNone/>
            </a:pPr>
            <a:r>
              <a:rPr lang="en-US" sz="1100" i="1" dirty="0"/>
              <a:t>NOTE: SQL can many times be converted to KQL by using the </a:t>
            </a:r>
            <a:r>
              <a:rPr lang="en-US" sz="1100" i="1" dirty="0">
                <a:solidFill>
                  <a:srgbClr val="FF0000"/>
                </a:solidFill>
              </a:rPr>
              <a:t>explain</a:t>
            </a:r>
            <a:r>
              <a:rPr lang="en-US" sz="1100" i="1" dirty="0"/>
              <a:t> syntax in the front of the query</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32390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3CC4D-C315-6398-DFB5-7453A519D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5E395-E788-1770-48E7-2A465650C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3DAEB-E092-86FC-AEC6-7B9AE90B3E5E}"/>
              </a:ext>
            </a:extLst>
          </p:cNvPr>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This is a build slide. Each click shows the next code example.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Kusto Query Language (KQL) is a declarative query language used to analyze and extract insights from structured, semi-structured, and unstructured data. KQL was designed specifically for searching large-scale log data efficiently and quickly, making it perfectly suited for cloud-based data analytics. </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Consider the following benefits of the KQL capabilities in Microsoft Fabric:</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enables </a:t>
            </a:r>
            <a:r>
              <a:rPr lang="en-US" b="1" i="0" dirty="0">
                <a:solidFill>
                  <a:srgbClr val="161616"/>
                </a:solidFill>
                <a:effectLst/>
                <a:latin typeface="Segoe UI" panose="020B0502040204020203" pitchFamily="34" charset="0"/>
              </a:rPr>
              <a:t>efficiency in data exploration and data analysis</a:t>
            </a:r>
            <a:r>
              <a:rPr lang="en-US" b="0" i="0" dirty="0">
                <a:solidFill>
                  <a:srgbClr val="161616"/>
                </a:solidFill>
                <a:effectLst/>
                <a:latin typeface="Segoe UI" panose="020B0502040204020203" pitchFamily="34" charset="0"/>
              </a:rPr>
              <a:t> by allowing users to work with heterogeneous data sources and visualize the results in various ways.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supports </a:t>
            </a:r>
            <a:r>
              <a:rPr lang="en-US" b="1" i="0" dirty="0">
                <a:solidFill>
                  <a:srgbClr val="161616"/>
                </a:solidFill>
                <a:effectLst/>
                <a:latin typeface="Segoe UI" panose="020B0502040204020203" pitchFamily="34" charset="0"/>
              </a:rPr>
              <a:t>reproducible analyses</a:t>
            </a:r>
            <a:r>
              <a:rPr lang="en-US" b="0" i="0" dirty="0">
                <a:solidFill>
                  <a:srgbClr val="161616"/>
                </a:solidFill>
                <a:effectLst/>
                <a:latin typeface="Segoe UI" panose="020B0502040204020203" pitchFamily="34" charset="0"/>
              </a:rPr>
              <a:t> by allowing users to create notebooks with Kusto kernel that can capture code, results, and context on the analysis.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improves </a:t>
            </a:r>
            <a:r>
              <a:rPr lang="en-US" b="1" i="0" dirty="0">
                <a:solidFill>
                  <a:srgbClr val="161616"/>
                </a:solidFill>
                <a:effectLst/>
                <a:latin typeface="Segoe UI" panose="020B0502040204020203" pitchFamily="34" charset="0"/>
              </a:rPr>
              <a:t>DevOps troubleshooting experience</a:t>
            </a:r>
            <a:r>
              <a:rPr lang="en-US" b="0" i="0" dirty="0">
                <a:solidFill>
                  <a:srgbClr val="161616"/>
                </a:solidFill>
                <a:effectLst/>
                <a:latin typeface="Segoe UI" panose="020B0502040204020203" pitchFamily="34" charset="0"/>
              </a:rPr>
              <a:t> by allowing users to create runbooks or playbooks in notebooks with Kusto kernel that can detail how to troubleshoot and mitigate issues using telemetry data.</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enriches </a:t>
            </a:r>
            <a:r>
              <a:rPr lang="en-US" b="1" i="0" dirty="0">
                <a:solidFill>
                  <a:srgbClr val="161616"/>
                </a:solidFill>
                <a:effectLst/>
                <a:latin typeface="Segoe UI" panose="020B0502040204020203" pitchFamily="34" charset="0"/>
              </a:rPr>
              <a:t>DevOps flow</a:t>
            </a:r>
            <a:r>
              <a:rPr lang="en-US" b="0" i="0" dirty="0">
                <a:solidFill>
                  <a:srgbClr val="161616"/>
                </a:solidFill>
                <a:effectLst/>
                <a:latin typeface="Segoe UI" panose="020B0502040204020203" pitchFamily="34" charset="0"/>
              </a:rPr>
              <a:t> by allowing users to add KQL files and KQL notebook files to their Git repositories and CI/CD pipelines.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provides </a:t>
            </a:r>
            <a:r>
              <a:rPr lang="en-US" b="1" i="0" dirty="0">
                <a:solidFill>
                  <a:srgbClr val="161616"/>
                </a:solidFill>
                <a:effectLst/>
                <a:latin typeface="Segoe UI" panose="020B0502040204020203" pitchFamily="34" charset="0"/>
              </a:rPr>
              <a:t>guidance and helps you build search queries from scratch</a:t>
            </a:r>
            <a:r>
              <a:rPr lang="en-US" b="0" i="0" dirty="0">
                <a:solidFill>
                  <a:srgbClr val="161616"/>
                </a:solidFill>
                <a:effectLst/>
                <a:latin typeface="Segoe UI" panose="020B0502040204020203" pitchFamily="34" charset="0"/>
              </a:rPr>
              <a:t> by using the KQL editor that quickly identifies potential errors and displays hints about how to resolve issues.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lets you </a:t>
            </a:r>
            <a:r>
              <a:rPr lang="en-US" b="1" i="0" dirty="0">
                <a:solidFill>
                  <a:srgbClr val="161616"/>
                </a:solidFill>
                <a:effectLst/>
                <a:latin typeface="Segoe UI" panose="020B0502040204020203" pitchFamily="34" charset="0"/>
              </a:rPr>
              <a:t>quickly paste long, complex queries directly into the editor</a:t>
            </a:r>
            <a:r>
              <a:rPr lang="en-US" b="0" i="0" dirty="0">
                <a:solidFill>
                  <a:srgbClr val="161616"/>
                </a:solidFill>
                <a:effectLst/>
                <a:latin typeface="Segoe UI" panose="020B0502040204020203" pitchFamily="34" charset="0"/>
              </a:rPr>
              <a:t> if you receive them from other sources.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It allows you to </a:t>
            </a:r>
            <a:r>
              <a:rPr lang="en-US" b="1" i="0" dirty="0">
                <a:solidFill>
                  <a:srgbClr val="161616"/>
                </a:solidFill>
                <a:effectLst/>
                <a:latin typeface="Segoe UI" panose="020B0502040204020203" pitchFamily="34" charset="0"/>
              </a:rPr>
              <a:t>filter, present, and aggregate your data</a:t>
            </a:r>
            <a:r>
              <a:rPr lang="en-US" b="0" i="0" dirty="0">
                <a:solidFill>
                  <a:srgbClr val="161616"/>
                </a:solidFill>
                <a:effectLst/>
                <a:latin typeface="Segoe UI" panose="020B0502040204020203" pitchFamily="34" charset="0"/>
              </a:rPr>
              <a:t> using various operators and functions that are easy to read and author.</a:t>
            </a:r>
          </a:p>
          <a:p>
            <a:endParaRPr lang="en-US" i="1" dirty="0"/>
          </a:p>
        </p:txBody>
      </p:sp>
      <p:sp>
        <p:nvSpPr>
          <p:cNvPr id="4" name="Header Placeholder 3">
            <a:extLst>
              <a:ext uri="{FF2B5EF4-FFF2-40B4-BE49-F238E27FC236}">
                <a16:creationId xmlns:a16="http://schemas.microsoft.com/office/drawing/2014/main" id="{4B5BEF33-799A-F45E-B2F9-1CEEB3E49A4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E2C4E44-619B-23FE-BE5C-A11025769D7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38945284-6003-7148-4BC2-5915FB15EF8E}"/>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08590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As with any language, there are several best practices in Microsoft Fabric KQL that can improve query performance and prevent data quality issues viewed on the data consumer side. As this is a SaaS solution, additional tuning of the data and storage are optimized on the backend by Microsoft.</a:t>
            </a:r>
          </a:p>
          <a:p>
            <a:endParaRPr lang="en-US" b="0" i="0" dirty="0">
              <a:solidFill>
                <a:srgbClr val="E6E6E6"/>
              </a:solidFill>
              <a:effectLst/>
              <a:latin typeface="Segoe UI" panose="020B0502040204020203" pitchFamily="34" charset="0"/>
            </a:endParaRPr>
          </a:p>
          <a:p>
            <a:pPr marL="261938" lvl="1" indent="-261938">
              <a:spcBef>
                <a:spcPts val="1200"/>
              </a:spcBef>
              <a:buFont typeface="Arial" panose="020B0604020202020204" pitchFamily="34" charset="0"/>
              <a:buChar char="•"/>
            </a:pPr>
            <a:r>
              <a:rPr lang="en-US" sz="2200" dirty="0">
                <a:latin typeface="+mj-lt"/>
                <a:cs typeface="Segoe UI" panose="020B0502040204020203" pitchFamily="34" charset="0"/>
              </a:rPr>
              <a:t>Reduce the amount of data:</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Filter data by a specific date range</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Apply predicates on string columns</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Apply predicates on numeric columns</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Use project to reduce unnecessary rows</a:t>
            </a:r>
          </a:p>
          <a:p>
            <a:pPr marL="261938" lvl="1" indent="-261938">
              <a:spcBef>
                <a:spcPts val="1200"/>
              </a:spcBef>
              <a:buFont typeface="Arial" panose="020B0604020202020204" pitchFamily="34" charset="0"/>
              <a:buChar char="•"/>
            </a:pPr>
            <a:r>
              <a:rPr lang="en-US" sz="2200" dirty="0">
                <a:latin typeface="+mj-lt"/>
                <a:cs typeface="Segoe UI" panose="020B0502040204020203" pitchFamily="34" charset="0"/>
              </a:rPr>
              <a:t>Use the right data types:</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Reduces unnecessary storage</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Improves compression</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Avoid redundant qualified references</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Reference database-in-scope entities</a:t>
            </a:r>
          </a:p>
          <a:p>
            <a:pPr marL="261938" lvl="1" indent="-261938">
              <a:spcBef>
                <a:spcPts val="1200"/>
              </a:spcBef>
              <a:buFont typeface="Arial" panose="020B0604020202020204" pitchFamily="34" charset="0"/>
              <a:buChar char="•"/>
            </a:pPr>
            <a:r>
              <a:rPr lang="en-US" sz="2200" dirty="0">
                <a:latin typeface="+mj-lt"/>
                <a:cs typeface="Segoe UI" panose="020B0502040204020203" pitchFamily="34" charset="0"/>
              </a:rPr>
              <a:t>Additional considerations</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Use the where clause</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Use the summarize operator for aggregations (count, sum, avg)</a:t>
            </a:r>
          </a:p>
          <a:p>
            <a:pPr marL="751904" lvl="2" indent="-246063" defTabSz="914367">
              <a:spcBef>
                <a:spcPts val="400"/>
              </a:spcBef>
              <a:buFont typeface="Segoe UI" panose="020B0502040204020203" pitchFamily="34" charset="0"/>
              <a:buChar char="–"/>
              <a:tabLst>
                <a:tab pos="508000" algn="l"/>
              </a:tabLst>
            </a:pPr>
            <a:r>
              <a:rPr lang="en-US" sz="1600" dirty="0">
                <a:gradFill>
                  <a:gsLst>
                    <a:gs pos="2917">
                      <a:schemeClr val="tx1"/>
                    </a:gs>
                    <a:gs pos="30000">
                      <a:schemeClr val="tx1"/>
                    </a:gs>
                  </a:gsLst>
                  <a:lin ang="5400000" scaled="0"/>
                </a:gradFill>
              </a:rPr>
              <a:t>Avoid the use of wildcards (*, ?)</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86549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Within a KQL </a:t>
            </a:r>
            <a:r>
              <a:rPr lang="en-US" b="0" i="0" dirty="0" err="1">
                <a:solidFill>
                  <a:srgbClr val="E6E6E6"/>
                </a:solidFill>
                <a:effectLst/>
                <a:latin typeface="Segoe UI" panose="020B0502040204020203" pitchFamily="34" charset="0"/>
              </a:rPr>
              <a:t>queryset</a:t>
            </a:r>
            <a:r>
              <a:rPr lang="en-US" b="0" i="0" dirty="0">
                <a:solidFill>
                  <a:srgbClr val="E6E6E6"/>
                </a:solidFill>
                <a:effectLst/>
                <a:latin typeface="Segoe UI" panose="020B0502040204020203" pitchFamily="34" charset="0"/>
              </a:rPr>
              <a:t>, you can create multiple tabs. Each tab can be associated with a different KQL database, and lets you save queries for later use or share with others to collaborate on data exploration. You can also change the KQL database associated with any tab, allowing you to run the same query on data in different states.</a:t>
            </a:r>
          </a:p>
          <a:p>
            <a:endParaRPr lang="en-US" b="0" i="0" dirty="0">
              <a:solidFill>
                <a:srgbClr val="E6E6E6"/>
              </a:solidFill>
              <a:effectLst/>
              <a:latin typeface="Segoe UI" panose="020B0502040204020203" pitchFamily="34" charset="0"/>
            </a:endParaRP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87702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833924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4802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94605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7574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2621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1213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873816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104012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38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704021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29524156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2688146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38243196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16935093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3857506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22495900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192464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31045716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4176006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8788849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75506666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sz="1600">
                <a:solidFill>
                  <a:schemeClr val="tx1"/>
                </a:solidFill>
              </a:defRPr>
            </a:lvl1pPr>
            <a:lvl2pPr marL="265176" indent="-128016">
              <a:buFont typeface="Arial" panose="020B0604020202020204" pitchFamily="34" charset="0"/>
              <a:buChar char="•"/>
              <a:defRPr sz="1400">
                <a:solidFill>
                  <a:schemeClr val="tx1"/>
                </a:solidFill>
              </a:defRPr>
            </a:lvl2pPr>
            <a:lvl3pPr marL="384048" indent="-118872">
              <a:buFont typeface="Arial" panose="020B0604020202020204" pitchFamily="34" charset="0"/>
              <a:buChar char="•"/>
              <a:defRPr sz="12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790207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772849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5450124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8803416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11096025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1596080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487170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51684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40199801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486566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7029441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61194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468592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662522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9574028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41300460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199801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8060031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073237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7169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2692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10848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0434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390618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7269112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02846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781538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72905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7959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8436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4" y="418150"/>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7589520" cy="4343375"/>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
        <p:nvSpPr>
          <p:cNvPr id="2" name="TextBox 1">
            <a:extLst>
              <a:ext uri="{FF2B5EF4-FFF2-40B4-BE49-F238E27FC236}">
                <a16:creationId xmlns:a16="http://schemas.microsoft.com/office/drawing/2014/main" id="{94C452A6-D19B-5B6C-CC50-BAF5FDE788DA}"/>
              </a:ext>
            </a:extLst>
          </p:cNvPr>
          <p:cNvSpPr txBox="1"/>
          <p:nvPr userDrawn="1"/>
        </p:nvSpPr>
        <p:spPr>
          <a:xfrm>
            <a:off x="584200" y="3691375"/>
            <a:ext cx="4630006" cy="923330"/>
          </a:xfrm>
          <a:prstGeom prst="rect">
            <a:avLst/>
          </a:prstGeom>
          <a:noFill/>
        </p:spPr>
        <p:txBody>
          <a:bodyPr wrap="square" lIns="0" tIns="0" rIns="0" bIns="0" rtlCol="0">
            <a:spAutoFit/>
          </a:bodyPr>
          <a:lstStyle>
            <a:defPPr>
              <a:defRPr lang="en-US"/>
            </a:defPPr>
          </a:lstStyle>
          <a:p>
            <a:pPr marL="0" indent="0">
              <a:buNone/>
            </a:pPr>
            <a:r>
              <a:rPr lang="en-US" sz="2000" dirty="0"/>
              <a:t>Complete interactive learning exercises, watch videos, and practice and apply your new skills.</a:t>
            </a:r>
          </a:p>
        </p:txBody>
      </p:sp>
    </p:spTree>
    <p:extLst>
      <p:ext uri="{BB962C8B-B14F-4D97-AF65-F5344CB8AC3E}">
        <p14:creationId xmlns:p14="http://schemas.microsoft.com/office/powerpoint/2010/main" val="16039631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038139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7488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3290016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3847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73262F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FF5C39</a:t>
                </a:r>
                <a:endParaRPr kumimoji="0" lang="en-US" altLang="en-US" sz="1800" b="0" i="0" u="none" strike="noStrike" cap="none" normalizeH="0" baseline="0" dirty="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73391D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0078D4</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2A446F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8DC8E8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091F2C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702573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E8E6DF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F4364C</a:t>
                </a:r>
                <a:endParaRPr kumimoji="0" lang="en-US" altLang="en-US" sz="1800" b="0" i="0" u="none" strike="noStrike" cap="none" normalizeH="0" baseline="0" dirty="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C73ECC</a:t>
                </a:r>
                <a:endParaRPr kumimoji="0" lang="en-US" altLang="en-US" sz="1800" b="0" i="0" u="none" strike="noStrike" cap="none" normalizeH="0" baseline="0" dirty="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840629878"/>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 id="2147484661" r:id="rId23"/>
    <p:sldLayoutId id="2147484662" r:id="rId24"/>
    <p:sldLayoutId id="2147484663" r:id="rId25"/>
    <p:sldLayoutId id="2147484664" r:id="rId26"/>
    <p:sldLayoutId id="2147484665" r:id="rId27"/>
    <p:sldLayoutId id="2147484666" r:id="rId28"/>
    <p:sldLayoutId id="2147484667" r:id="rId29"/>
    <p:sldLayoutId id="2147484668" r:id="rId30"/>
    <p:sldLayoutId id="2147484669" r:id="rId31"/>
    <p:sldLayoutId id="2147484670" r:id="rId32"/>
    <p:sldLayoutId id="2147484671" r:id="rId33"/>
    <p:sldLayoutId id="2147484672" r:id="rId34"/>
    <p:sldLayoutId id="2147484673" r:id="rId35"/>
    <p:sldLayoutId id="2147484674" r:id="rId36"/>
    <p:sldLayoutId id="2147484675" r:id="rId37"/>
    <p:sldLayoutId id="2147484676" r:id="rId38"/>
    <p:sldLayoutId id="2147484677" r:id="rId39"/>
    <p:sldLayoutId id="2147484678" r:id="rId40"/>
    <p:sldLayoutId id="2147484679" r:id="rId41"/>
    <p:sldLayoutId id="2147484680" r:id="rId42"/>
    <p:sldLayoutId id="2147484681" r:id="rId43"/>
    <p:sldLayoutId id="2147484682" r:id="rId44"/>
    <p:sldLayoutId id="2147484683" r:id="rId45"/>
    <p:sldLayoutId id="2147484684" r:id="rId46"/>
    <p:sldLayoutId id="2147484685" r:id="rId47"/>
    <p:sldLayoutId id="2147484686" r:id="rId48"/>
    <p:sldLayoutId id="2147484687" r:id="rId49"/>
    <p:sldLayoutId id="2147484688" r:id="rId50"/>
    <p:sldLayoutId id="2147484689" r:id="rId51"/>
    <p:sldLayoutId id="2147484690" r:id="rId52"/>
    <p:sldLayoutId id="2147484691" r:id="rId53"/>
    <p:sldLayoutId id="2147484695" r:id="rId54"/>
    <p:sldLayoutId id="2147484696" r:id="rId55"/>
    <p:sldLayoutId id="2147484697"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fabric-real-time" TargetMode="External"/><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openxmlformats.org/officeDocument/2006/relationships/hyperlink" Target="https://aka.ms/fabric-query-kql" TargetMode="External"/><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fabric-secure-data" TargetMode="External"/><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26.sv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55.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55.xml"/><Relationship Id="rId4" Type="http://schemas.openxmlformats.org/officeDocument/2006/relationships/image" Target="../media/image54.sv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5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5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diagramData" Target="../diagrams/data5.xml"/><Relationship Id="rId21" Type="http://schemas.openxmlformats.org/officeDocument/2006/relationships/image" Target="../media/image75.svg"/><Relationship Id="rId7" Type="http://schemas.microsoft.com/office/2007/relationships/diagramDrawing" Target="../diagrams/drawing5.xml"/><Relationship Id="rId12" Type="http://schemas.microsoft.com/office/2007/relationships/diagramDrawing" Target="../diagrams/drawing6.xml"/><Relationship Id="rId17" Type="http://schemas.openxmlformats.org/officeDocument/2006/relationships/image" Target="../media/image71.png"/><Relationship Id="rId25" Type="http://schemas.openxmlformats.org/officeDocument/2006/relationships/image" Target="../media/image79.svg"/><Relationship Id="rId2" Type="http://schemas.openxmlformats.org/officeDocument/2006/relationships/notesSlide" Target="../notesSlides/notesSlide38.xml"/><Relationship Id="rId16" Type="http://schemas.openxmlformats.org/officeDocument/2006/relationships/image" Target="../media/image70.svg"/><Relationship Id="rId20" Type="http://schemas.openxmlformats.org/officeDocument/2006/relationships/image" Target="../media/image74.png"/><Relationship Id="rId1" Type="http://schemas.openxmlformats.org/officeDocument/2006/relationships/slideLayout" Target="../slideLayouts/slideLayout36.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image" Target="../media/image78.png"/><Relationship Id="rId5" Type="http://schemas.openxmlformats.org/officeDocument/2006/relationships/diagramQuickStyle" Target="../diagrams/quickStyle5.xml"/><Relationship Id="rId15" Type="http://schemas.openxmlformats.org/officeDocument/2006/relationships/image" Target="../media/image69.png"/><Relationship Id="rId23" Type="http://schemas.openxmlformats.org/officeDocument/2006/relationships/image" Target="../media/image77.svg"/><Relationship Id="rId10" Type="http://schemas.openxmlformats.org/officeDocument/2006/relationships/diagramQuickStyle" Target="../diagrams/quickStyle6.xml"/><Relationship Id="rId19" Type="http://schemas.openxmlformats.org/officeDocument/2006/relationships/image" Target="../media/image73.svg"/><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image" Target="../media/image68.svg"/><Relationship Id="rId22"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36.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hyperlink" Target="https://aka.ms/fabric-admin" TargetMode="External"/><Relationship Id="rId7" Type="http://schemas.openxmlformats.org/officeDocument/2006/relationships/hyperlink" Target="https://aka.ms/FabricCapacityMetrics" TargetMode="External"/><Relationship Id="rId2" Type="http://schemas.openxmlformats.org/officeDocument/2006/relationships/notesSlide" Target="../notesSlides/notesSlide42.xml"/><Relationship Id="rId1" Type="http://schemas.openxmlformats.org/officeDocument/2006/relationships/slideLayout" Target="../slideLayouts/slideLayout48.xml"/><Relationship Id="rId6" Type="http://schemas.openxmlformats.org/officeDocument/2006/relationships/hyperlink" Target="https://aka.ms/FabricSwitch" TargetMode="External"/><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912" y="3429000"/>
            <a:ext cx="5686955" cy="1231106"/>
          </a:xfrm>
        </p:spPr>
        <p:txBody>
          <a:bodyPr/>
          <a:lstStyle/>
          <a:p>
            <a:r>
              <a:rPr lang="en-US" dirty="0"/>
              <a:t>DP-600: Microsoft Fabric Analytics Engineer</a:t>
            </a:r>
          </a:p>
        </p:txBody>
      </p:sp>
      <p:sp>
        <p:nvSpPr>
          <p:cNvPr id="10" name="Text Placeholder 9">
            <a:extLst>
              <a:ext uri="{FF2B5EF4-FFF2-40B4-BE49-F238E27FC236}">
                <a16:creationId xmlns:a16="http://schemas.microsoft.com/office/drawing/2014/main" id="{97C3E69A-56D5-93E2-4326-8E1970D94DD8}"/>
              </a:ext>
            </a:extLst>
          </p:cNvPr>
          <p:cNvSpPr>
            <a:spLocks noGrp="1"/>
          </p:cNvSpPr>
          <p:nvPr>
            <p:ph type="body" sz="quarter" idx="13"/>
          </p:nvPr>
        </p:nvSpPr>
        <p:spPr/>
        <p:txBody>
          <a:bodyPr/>
          <a:lstStyle/>
          <a:p>
            <a:r>
              <a:rPr lang="en-IN" dirty="0"/>
              <a:t>Day 4</a:t>
            </a:r>
          </a:p>
        </p:txBody>
      </p:sp>
    </p:spTree>
    <p:extLst>
      <p:ext uri="{BB962C8B-B14F-4D97-AF65-F5344CB8AC3E}">
        <p14:creationId xmlns:p14="http://schemas.microsoft.com/office/powerpoint/2010/main" val="211706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9B59FC-2420-9BD2-F15A-24F02ADDF794}"/>
              </a:ext>
            </a:extLst>
          </p:cNvPr>
          <p:cNvSpPr>
            <a:spLocks noGrp="1"/>
          </p:cNvSpPr>
          <p:nvPr>
            <p:ph type="title" idx="4294967295"/>
          </p:nvPr>
        </p:nvSpPr>
        <p:spPr>
          <a:xfrm>
            <a:off x="0" y="0"/>
            <a:ext cx="4889500" cy="569913"/>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IN" sz="28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Visualize with KQL</a:t>
            </a:r>
          </a:p>
        </p:txBody>
      </p:sp>
      <p:sp>
        <p:nvSpPr>
          <p:cNvPr id="8" name="Text Placeholder 7">
            <a:extLst>
              <a:ext uri="{FF2B5EF4-FFF2-40B4-BE49-F238E27FC236}">
                <a16:creationId xmlns:a16="http://schemas.microsoft.com/office/drawing/2014/main" id="{4BBDE461-17C4-C56C-B420-92A4D562EAF7}"/>
              </a:ext>
            </a:extLst>
          </p:cNvPr>
          <p:cNvSpPr>
            <a:spLocks noGrp="1"/>
          </p:cNvSpPr>
          <p:nvPr>
            <p:ph type="body" sz="quarter" idx="11"/>
          </p:nvPr>
        </p:nvSpPr>
        <p:spPr>
          <a:xfrm>
            <a:off x="579438" y="1084263"/>
            <a:ext cx="11020425" cy="338554"/>
          </a:xfrm>
        </p:spPr>
        <p:txBody>
          <a:bodyPr/>
          <a:lstStyle/>
          <a:p>
            <a:r>
              <a:rPr lang="en-US" sz="2200" dirty="0">
                <a:latin typeface="+mj-lt"/>
              </a:rPr>
              <a:t>Using render expressions in KQL</a:t>
            </a:r>
          </a:p>
        </p:txBody>
      </p:sp>
      <p:sp>
        <p:nvSpPr>
          <p:cNvPr id="6" name="Rectangle 5">
            <a:extLst>
              <a:ext uri="{FF2B5EF4-FFF2-40B4-BE49-F238E27FC236}">
                <a16:creationId xmlns:a16="http://schemas.microsoft.com/office/drawing/2014/main" id="{B08B46C0-E5DE-1DB7-FE64-A7B300DA4248}"/>
              </a:ext>
            </a:extLst>
          </p:cNvPr>
          <p:cNvSpPr/>
          <p:nvPr/>
        </p:nvSpPr>
        <p:spPr bwMode="auto">
          <a:xfrm>
            <a:off x="579438" y="1519769"/>
            <a:ext cx="11020425" cy="84025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D988DC"/>
                </a:solidFill>
                <a:latin typeface="Consolas" panose="020B0609020204030204" pitchFamily="49" charset="0"/>
                <a:ea typeface="Segoe UI" pitchFamily="34" charset="0"/>
                <a:cs typeface="Courier New" panose="02070309020205020404" pitchFamily="49" charset="0"/>
              </a:rPr>
              <a:t>Trips</a:t>
            </a:r>
          </a:p>
          <a:p>
            <a:pPr defTabSz="932472" fontAlgn="base">
              <a:lnSpc>
                <a:spcPct val="90000"/>
              </a:lnSpc>
              <a:spcBef>
                <a:spcPct val="0"/>
              </a:spcBef>
              <a:spcAft>
                <a:spcPct val="0"/>
              </a:spcAft>
            </a:pPr>
            <a:r>
              <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rPr>
              <a:t>| </a:t>
            </a:r>
            <a:r>
              <a:rPr lang="en-US" sz="1400" dirty="0">
                <a:solidFill>
                  <a:srgbClr val="F4364C"/>
                </a:solidFill>
                <a:latin typeface="Consolas" panose="020B0609020204030204" pitchFamily="49" charset="0"/>
                <a:ea typeface="Segoe UI" pitchFamily="34" charset="0"/>
                <a:cs typeface="Courier New" panose="02070309020205020404" pitchFamily="49" charset="0"/>
              </a:rPr>
              <a:t>summarize</a:t>
            </a:r>
            <a:r>
              <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rPr>
              <a:t> </a:t>
            </a:r>
            <a:r>
              <a:rPr lang="en-US" sz="1400" dirty="0" err="1">
                <a:solidFill>
                  <a:srgbClr val="D988DC"/>
                </a:solidFill>
                <a:latin typeface="Consolas" panose="020B0609020204030204" pitchFamily="49" charset="0"/>
                <a:ea typeface="Segoe UI" pitchFamily="34" charset="0"/>
                <a:cs typeface="Courier New" panose="02070309020205020404" pitchFamily="49" charset="0"/>
              </a:rPr>
              <a:t>event_count</a:t>
            </a:r>
            <a:r>
              <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rPr>
              <a:t>=</a:t>
            </a:r>
            <a:r>
              <a:rPr lang="en-US" sz="1400" dirty="0">
                <a:solidFill>
                  <a:srgbClr val="0070C0"/>
                </a:solidFill>
                <a:latin typeface="Consolas" panose="020B0609020204030204" pitchFamily="49" charset="0"/>
                <a:ea typeface="Segoe UI" pitchFamily="34" charset="0"/>
                <a:cs typeface="Courier New" panose="02070309020205020404" pitchFamily="49" charset="0"/>
              </a:rPr>
              <a:t>count</a:t>
            </a:r>
            <a:r>
              <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rPr>
              <a:t>() by </a:t>
            </a:r>
            <a:r>
              <a:rPr lang="en-US" sz="1400" dirty="0">
                <a:solidFill>
                  <a:srgbClr val="0070C0"/>
                </a:solidFill>
                <a:latin typeface="Consolas" panose="020B0609020204030204" pitchFamily="49" charset="0"/>
                <a:ea typeface="Segoe UI" pitchFamily="34" charset="0"/>
                <a:cs typeface="Courier New" panose="02070309020205020404" pitchFamily="49" charset="0"/>
              </a:rPr>
              <a:t>bin</a:t>
            </a:r>
            <a:r>
              <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rPr>
              <a:t>(</a:t>
            </a:r>
            <a:r>
              <a:rPr lang="en-US" sz="1400" dirty="0" err="1">
                <a:solidFill>
                  <a:srgbClr val="D988DC"/>
                </a:solidFill>
                <a:latin typeface="Consolas" panose="020B0609020204030204" pitchFamily="49" charset="0"/>
                <a:ea typeface="Segoe UI" pitchFamily="34" charset="0"/>
                <a:cs typeface="Courier New" panose="02070309020205020404" pitchFamily="49" charset="0"/>
              </a:rPr>
              <a:t>pickup_datetime</a:t>
            </a:r>
            <a:r>
              <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rPr>
              <a:t>, </a:t>
            </a:r>
            <a:r>
              <a:rPr lang="en-US" sz="1400" dirty="0">
                <a:solidFill>
                  <a:srgbClr val="D988DC"/>
                </a:solidFill>
                <a:latin typeface="Consolas" panose="020B0609020204030204" pitchFamily="49" charset="0"/>
                <a:ea typeface="Segoe UI" pitchFamily="34" charset="0"/>
                <a:cs typeface="Courier New" panose="02070309020205020404" pitchFamily="49" charset="0"/>
              </a:rPr>
              <a:t>id</a:t>
            </a:r>
            <a:r>
              <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rPr>
              <a:t>)</a:t>
            </a:r>
          </a:p>
          <a:p>
            <a:pPr defTabSz="932472" fontAlgn="base">
              <a:lnSpc>
                <a:spcPct val="90000"/>
              </a:lnSpc>
              <a:spcBef>
                <a:spcPct val="0"/>
              </a:spcBef>
              <a:spcAft>
                <a:spcPct val="0"/>
              </a:spcAft>
            </a:pPr>
            <a:r>
              <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rPr>
              <a:t>| </a:t>
            </a:r>
            <a:r>
              <a:rPr lang="en-US" sz="1400" dirty="0">
                <a:solidFill>
                  <a:srgbClr val="F4364C"/>
                </a:solidFill>
                <a:latin typeface="Consolas" panose="020B0609020204030204" pitchFamily="49" charset="0"/>
                <a:ea typeface="Segoe UI" pitchFamily="34" charset="0"/>
                <a:cs typeface="Courier New" panose="02070309020205020404" pitchFamily="49" charset="0"/>
              </a:rPr>
              <a:t>render</a:t>
            </a:r>
            <a:r>
              <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rPr>
              <a:t> </a:t>
            </a:r>
            <a:r>
              <a:rPr lang="en-US" sz="1400" dirty="0" err="1">
                <a:solidFill>
                  <a:srgbClr val="0070C0"/>
                </a:solidFill>
                <a:latin typeface="Consolas" panose="020B0609020204030204" pitchFamily="49" charset="0"/>
                <a:ea typeface="Segoe UI" pitchFamily="34" charset="0"/>
                <a:cs typeface="Courier New" panose="02070309020205020404" pitchFamily="49" charset="0"/>
              </a:rPr>
              <a:t>timechart</a:t>
            </a:r>
            <a:endParaRPr lang="en-US" sz="1400" dirty="0">
              <a:solidFill>
                <a:srgbClr val="0070C0"/>
              </a:solidFill>
              <a:latin typeface="Consolas" panose="020B0609020204030204" pitchFamily="49" charset="0"/>
              <a:ea typeface="Segoe UI" pitchFamily="34" charset="0"/>
              <a:cs typeface="Courier New" panose="02070309020205020404" pitchFamily="49" charset="0"/>
            </a:endParaRPr>
          </a:p>
          <a:p>
            <a:pPr defTabSz="932472" fontAlgn="base">
              <a:lnSpc>
                <a:spcPct val="90000"/>
              </a:lnSpc>
              <a:spcBef>
                <a:spcPct val="0"/>
              </a:spcBef>
              <a:spcAft>
                <a:spcPct val="0"/>
              </a:spcAft>
            </a:pPr>
            <a:endParaRPr lang="en-US" sz="1400" dirty="0">
              <a:solidFill>
                <a:schemeClr val="tx1"/>
              </a:solidFill>
              <a:latin typeface="Consolas" panose="020B0609020204030204" pitchFamily="49" charset="0"/>
              <a:ea typeface="Segoe UI" pitchFamily="34" charset="0"/>
              <a:cs typeface="Courier New" panose="02070309020205020404" pitchFamily="49" charset="0"/>
            </a:endParaRPr>
          </a:p>
        </p:txBody>
      </p:sp>
      <p:sp>
        <p:nvSpPr>
          <p:cNvPr id="7" name="Rectangle 6">
            <a:extLst>
              <a:ext uri="{FF2B5EF4-FFF2-40B4-BE49-F238E27FC236}">
                <a16:creationId xmlns:a16="http://schemas.microsoft.com/office/drawing/2014/main" id="{8CFBB96A-2F5F-50A8-DB18-A1FAC855B189}"/>
              </a:ext>
              <a:ext uri="{C183D7F6-B498-43B3-948B-1728B52AA6E4}">
                <adec:decorative xmlns:adec="http://schemas.microsoft.com/office/drawing/2017/decorative" val="1"/>
              </a:ext>
            </a:extLst>
          </p:cNvPr>
          <p:cNvSpPr/>
          <p:nvPr/>
        </p:nvSpPr>
        <p:spPr bwMode="auto">
          <a:xfrm>
            <a:off x="579438" y="2525486"/>
            <a:ext cx="11020425" cy="3169385"/>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a:solidFill>
                <a:schemeClr val="accent6">
                  <a:lumMod val="10000"/>
                </a:schemeClr>
              </a:solidFill>
              <a:latin typeface="Consolas" panose="020B0609020204030204" pitchFamily="49" charset="0"/>
              <a:ea typeface="Segoe UI" pitchFamily="34" charset="0"/>
              <a:cs typeface="Courier New" panose="02070309020205020404" pitchFamily="49" charset="0"/>
            </a:endParaRPr>
          </a:p>
        </p:txBody>
      </p:sp>
      <p:sp>
        <p:nvSpPr>
          <p:cNvPr id="2" name="Footer Placeholder 1">
            <a:extLst>
              <a:ext uri="{FF2B5EF4-FFF2-40B4-BE49-F238E27FC236}">
                <a16:creationId xmlns:a16="http://schemas.microsoft.com/office/drawing/2014/main" id="{1DDE7794-71D7-11F5-6815-34F7D2E8B86B}"/>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defPPr>
              <a:defRPr lang="en-US"/>
            </a:defPPr>
            <a:lvl1pPr marL="0" algn="r"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pic>
        <p:nvPicPr>
          <p:cNvPr id="10" name="Picture 9">
            <a:extLst>
              <a:ext uri="{FF2B5EF4-FFF2-40B4-BE49-F238E27FC236}">
                <a16:creationId xmlns:a16="http://schemas.microsoft.com/office/drawing/2014/main" id="{79317777-40A0-FC89-B4D0-6D915CD16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9269" y="2595154"/>
            <a:ext cx="10859588" cy="3062706"/>
          </a:xfrm>
          <a:prstGeom prst="rect">
            <a:avLst/>
          </a:prstGeom>
        </p:spPr>
      </p:pic>
    </p:spTree>
    <p:extLst>
      <p:ext uri="{BB962C8B-B14F-4D97-AF65-F5344CB8AC3E}">
        <p14:creationId xmlns:p14="http://schemas.microsoft.com/office/powerpoint/2010/main" val="42917816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439C-A1FA-5CE0-C41C-97A60E5EE185}"/>
              </a:ext>
            </a:extLst>
          </p:cNvPr>
          <p:cNvSpPr>
            <a:spLocks noGrp="1"/>
          </p:cNvSpPr>
          <p:nvPr>
            <p:ph type="title"/>
          </p:nvPr>
        </p:nvSpPr>
        <p:spPr>
          <a:xfrm>
            <a:off x="417690" y="585217"/>
            <a:ext cx="4213334" cy="492443"/>
          </a:xfrm>
        </p:spPr>
        <p:txBody>
          <a:bodyPr/>
          <a:lstStyle/>
          <a:p>
            <a:r>
              <a:rPr lang="en-US" dirty="0"/>
              <a:t>Copy and share data</a:t>
            </a:r>
          </a:p>
        </p:txBody>
      </p:sp>
      <p:sp>
        <p:nvSpPr>
          <p:cNvPr id="5" name="Text Placeholder 4">
            <a:extLst>
              <a:ext uri="{FF2B5EF4-FFF2-40B4-BE49-F238E27FC236}">
                <a16:creationId xmlns:a16="http://schemas.microsoft.com/office/drawing/2014/main" id="{6CCC8208-A139-EAE5-6F83-E358AEA1856E}"/>
              </a:ext>
            </a:extLst>
          </p:cNvPr>
          <p:cNvSpPr>
            <a:spLocks noGrp="1"/>
          </p:cNvSpPr>
          <p:nvPr>
            <p:ph type="body" sz="quarter" idx="15"/>
          </p:nvPr>
        </p:nvSpPr>
        <p:spPr>
          <a:xfrm>
            <a:off x="502976" y="1200455"/>
            <a:ext cx="4042761" cy="4278094"/>
          </a:xfrm>
        </p:spPr>
        <p:txBody>
          <a:bodyPr/>
          <a:lstStyle/>
          <a:p>
            <a:pPr marL="0" lvl="1">
              <a:spcBef>
                <a:spcPts val="1200"/>
              </a:spcBef>
            </a:pPr>
            <a:r>
              <a:rPr lang="en-US" sz="1800" dirty="0">
                <a:cs typeface="Segoe UI" panose="020B0502040204020203" pitchFamily="34" charset="0"/>
              </a:rPr>
              <a:t>Below is an explanation of the options for copying and sharing a query:</a:t>
            </a:r>
            <a:endParaRPr lang="en-US" sz="1800" b="1" dirty="0">
              <a:cs typeface="Segoe UI" panose="020B0502040204020203" pitchFamily="34" charset="0"/>
            </a:endParaRPr>
          </a:p>
          <a:p>
            <a:pPr marL="285750" lvl="1" indent="-285750">
              <a:spcBef>
                <a:spcPts val="1200"/>
              </a:spcBef>
              <a:buFont typeface="Arial" panose="020B0604020202020204" pitchFamily="34" charset="0"/>
              <a:buChar char="•"/>
            </a:pPr>
            <a:r>
              <a:rPr lang="en-US" sz="1600" b="1" dirty="0">
                <a:cs typeface="Segoe UI" panose="020B0502040204020203" pitchFamily="34" charset="0"/>
              </a:rPr>
              <a:t>Copy query:</a:t>
            </a:r>
            <a:r>
              <a:rPr lang="en-US" sz="1600" dirty="0">
                <a:cs typeface="Segoe UI" panose="020B0502040204020203" pitchFamily="34" charset="0"/>
              </a:rPr>
              <a:t> simply copies the text of the query</a:t>
            </a:r>
          </a:p>
          <a:p>
            <a:pPr marL="285750" lvl="1" indent="-285750">
              <a:spcBef>
                <a:spcPts val="1200"/>
              </a:spcBef>
              <a:buFont typeface="Arial" panose="020B0604020202020204" pitchFamily="34" charset="0"/>
              <a:buChar char="•"/>
            </a:pPr>
            <a:r>
              <a:rPr lang="en-US" sz="1600" b="1" dirty="0">
                <a:cs typeface="Segoe UI" panose="020B0502040204020203" pitchFamily="34" charset="0"/>
              </a:rPr>
              <a:t>Link to clipboard: </a:t>
            </a:r>
            <a:r>
              <a:rPr lang="en-US" sz="1600" dirty="0">
                <a:cs typeface="Segoe UI" panose="020B0502040204020203" pitchFamily="34" charset="0"/>
              </a:rPr>
              <a:t>copies the deep link that can be used to run the query</a:t>
            </a:r>
          </a:p>
          <a:p>
            <a:pPr marL="285750" lvl="1" indent="-285750">
              <a:spcBef>
                <a:spcPts val="1200"/>
              </a:spcBef>
              <a:buFont typeface="Arial" panose="020B0604020202020204" pitchFamily="34" charset="0"/>
              <a:buChar char="•"/>
            </a:pPr>
            <a:r>
              <a:rPr lang="en-US" sz="1600" b="1" dirty="0">
                <a:cs typeface="Segoe UI" panose="020B0502040204020203" pitchFamily="34" charset="0"/>
              </a:rPr>
              <a:t>Link and query to clipboard:</a:t>
            </a:r>
            <a:r>
              <a:rPr lang="en-US" sz="1600" dirty="0">
                <a:cs typeface="Segoe UI" panose="020B0502040204020203" pitchFamily="34" charset="0"/>
              </a:rPr>
              <a:t> copies the link that can be used for running the query and the text of the query</a:t>
            </a:r>
          </a:p>
          <a:p>
            <a:pPr marL="285750" lvl="1" indent="-285750">
              <a:spcBef>
                <a:spcPts val="1200"/>
              </a:spcBef>
              <a:buFont typeface="Arial" panose="020B0604020202020204" pitchFamily="34" charset="0"/>
              <a:buChar char="•"/>
            </a:pPr>
            <a:r>
              <a:rPr lang="en-US" sz="1600" b="1" dirty="0">
                <a:cs typeface="Segoe UI" panose="020B0502040204020203" pitchFamily="34" charset="0"/>
              </a:rPr>
              <a:t>Link, query and results to the clipboard: </a:t>
            </a:r>
            <a:r>
              <a:rPr lang="en-US" sz="1600" dirty="0">
                <a:cs typeface="Segoe UI" panose="020B0502040204020203" pitchFamily="34" charset="0"/>
              </a:rPr>
              <a:t>copy a link that can be used to run the query, its text, and the results</a:t>
            </a:r>
          </a:p>
          <a:p>
            <a:pPr marL="285750" lvl="1" indent="-285750">
              <a:spcBef>
                <a:spcPts val="1200"/>
              </a:spcBef>
              <a:buFont typeface="Arial" panose="020B0604020202020204" pitchFamily="34" charset="0"/>
              <a:buChar char="•"/>
            </a:pPr>
            <a:r>
              <a:rPr lang="en-US" sz="1600" b="1" dirty="0">
                <a:cs typeface="Segoe UI" panose="020B0502040204020203" pitchFamily="34" charset="0"/>
              </a:rPr>
              <a:t>Copy results:</a:t>
            </a:r>
            <a:r>
              <a:rPr lang="en-US" sz="1600" dirty="0">
                <a:cs typeface="Segoe UI" panose="020B0502040204020203" pitchFamily="34" charset="0"/>
              </a:rPr>
              <a:t> copy the results of the query execution</a:t>
            </a:r>
          </a:p>
        </p:txBody>
      </p:sp>
      <p:pic>
        <p:nvPicPr>
          <p:cNvPr id="4" name="Picture 3">
            <a:extLst>
              <a:ext uri="{FF2B5EF4-FFF2-40B4-BE49-F238E27FC236}">
                <a16:creationId xmlns:a16="http://schemas.microsoft.com/office/drawing/2014/main" id="{2A71BEC8-8692-D297-81DD-1C50E810A59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03649" y="706483"/>
            <a:ext cx="7268509" cy="4886738"/>
          </a:xfrm>
          <a:prstGeom prst="rect">
            <a:avLst/>
          </a:prstGeom>
        </p:spPr>
      </p:pic>
      <p:pic>
        <p:nvPicPr>
          <p:cNvPr id="7" name="Picture 6">
            <a:extLst>
              <a:ext uri="{FF2B5EF4-FFF2-40B4-BE49-F238E27FC236}">
                <a16:creationId xmlns:a16="http://schemas.microsoft.com/office/drawing/2014/main" id="{E934F9F3-5B6C-737C-8A57-6BAE828FA2E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23408" y="5011536"/>
            <a:ext cx="5525271" cy="1114581"/>
          </a:xfrm>
          <a:prstGeom prst="rect">
            <a:avLst/>
          </a:prstGeom>
        </p:spPr>
      </p:pic>
    </p:spTree>
    <p:extLst>
      <p:ext uri="{BB962C8B-B14F-4D97-AF65-F5344CB8AC3E}">
        <p14:creationId xmlns:p14="http://schemas.microsoft.com/office/powerpoint/2010/main" val="20297963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4F82C-E7A5-6DD4-C859-8A1AFBC04263}"/>
              </a:ext>
            </a:extLst>
          </p:cNvPr>
          <p:cNvSpPr>
            <a:spLocks noGrp="1"/>
          </p:cNvSpPr>
          <p:nvPr>
            <p:ph type="title"/>
          </p:nvPr>
        </p:nvSpPr>
        <p:spPr>
          <a:xfrm>
            <a:off x="588262" y="585216"/>
            <a:ext cx="11011600" cy="492443"/>
          </a:xfrm>
        </p:spPr>
        <p:txBody>
          <a:bodyPr/>
          <a:lstStyle/>
          <a:p>
            <a:r>
              <a:rPr lang="en-US" dirty="0"/>
              <a:t>Exercise</a:t>
            </a:r>
          </a:p>
        </p:txBody>
      </p:sp>
      <p:sp>
        <p:nvSpPr>
          <p:cNvPr id="5" name="Text Placeholder 4">
            <a:extLst>
              <a:ext uri="{FF2B5EF4-FFF2-40B4-BE49-F238E27FC236}">
                <a16:creationId xmlns:a16="http://schemas.microsoft.com/office/drawing/2014/main" id="{BB7DBF9E-8593-2600-0FFE-11FAC13224D1}"/>
              </a:ext>
            </a:extLst>
          </p:cNvPr>
          <p:cNvSpPr>
            <a:spLocks noGrp="1"/>
          </p:cNvSpPr>
          <p:nvPr>
            <p:ph type="body" sz="quarter" idx="34"/>
          </p:nvPr>
        </p:nvSpPr>
        <p:spPr>
          <a:xfrm>
            <a:off x="588263" y="2542117"/>
            <a:ext cx="2027938" cy="338554"/>
          </a:xfrm>
        </p:spPr>
        <p:txBody>
          <a:bodyPr/>
          <a:lstStyle/>
          <a:p>
            <a:r>
              <a:rPr lang="en-US" dirty="0"/>
              <a:t>30 minutes</a:t>
            </a:r>
          </a:p>
        </p:txBody>
      </p:sp>
      <p:sp>
        <p:nvSpPr>
          <p:cNvPr id="12" name="Text Placeholder 11">
            <a:extLst>
              <a:ext uri="{FF2B5EF4-FFF2-40B4-BE49-F238E27FC236}">
                <a16:creationId xmlns:a16="http://schemas.microsoft.com/office/drawing/2014/main" id="{C3A67C3C-D823-8317-2371-F9735A69839C}"/>
              </a:ext>
            </a:extLst>
          </p:cNvPr>
          <p:cNvSpPr>
            <a:spLocks noGrp="1"/>
          </p:cNvSpPr>
          <p:nvPr>
            <p:ph type="body" sz="quarter" idx="17"/>
          </p:nvPr>
        </p:nvSpPr>
        <p:spPr>
          <a:xfrm>
            <a:off x="4356039" y="1926472"/>
            <a:ext cx="7243823" cy="861774"/>
          </a:xfrm>
        </p:spPr>
        <p:txBody>
          <a:bodyPr/>
          <a:lstStyle/>
          <a:p>
            <a:r>
              <a:rPr lang="en-US" sz="2800" dirty="0"/>
              <a:t>Get started with Real-Time Intelligence in Microsoft Fabric</a:t>
            </a:r>
          </a:p>
        </p:txBody>
      </p:sp>
    </p:spTree>
    <p:extLst>
      <p:ext uri="{BB962C8B-B14F-4D97-AF65-F5344CB8AC3E}">
        <p14:creationId xmlns:p14="http://schemas.microsoft.com/office/powerpoint/2010/main" val="34999686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a:xfrm>
            <a:off x="588262" y="585216"/>
            <a:ext cx="8193024" cy="369332"/>
          </a:xfrm>
        </p:spPr>
        <p:txBody>
          <a:bodyPr/>
          <a:lstStyle/>
          <a:p>
            <a:r>
              <a:rPr lang="en-US"/>
              <a:t>Knowledge check</a:t>
            </a:r>
          </a:p>
        </p:txBody>
      </p:sp>
      <p:sp>
        <p:nvSpPr>
          <p:cNvPr id="47" name="Oval 46">
            <a:extLst>
              <a:ext uri="{FF2B5EF4-FFF2-40B4-BE49-F238E27FC236}">
                <a16:creationId xmlns:a16="http://schemas.microsoft.com/office/drawing/2014/main" id="{211604E3-0D0D-A249-E6E5-DF3B9A3B70E7}"/>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39" name="Text Placeholder 38">
            <a:extLst>
              <a:ext uri="{FF2B5EF4-FFF2-40B4-BE49-F238E27FC236}">
                <a16:creationId xmlns:a16="http://schemas.microsoft.com/office/drawing/2014/main" id="{9E3400D9-E645-F737-8139-2E3073517A7B}"/>
              </a:ext>
            </a:extLst>
          </p:cNvPr>
          <p:cNvSpPr>
            <a:spLocks noGrp="1"/>
          </p:cNvSpPr>
          <p:nvPr>
            <p:ph type="body" sz="quarter" idx="17"/>
          </p:nvPr>
        </p:nvSpPr>
        <p:spPr>
          <a:xfrm>
            <a:off x="1235075" y="1564600"/>
            <a:ext cx="8778782" cy="276999"/>
          </a:xfrm>
        </p:spPr>
        <p:txBody>
          <a:bodyPr/>
          <a:lstStyle/>
          <a:p>
            <a:r>
              <a:rPr lang="en-US" sz="1800" dirty="0"/>
              <a:t>Which expression allows you to convert most T-SQL queries to KQL?</a:t>
            </a:r>
          </a:p>
        </p:txBody>
      </p:sp>
      <p:sp>
        <p:nvSpPr>
          <p:cNvPr id="38" name="Text Placeholder 37">
            <a:extLst>
              <a:ext uri="{FF2B5EF4-FFF2-40B4-BE49-F238E27FC236}">
                <a16:creationId xmlns:a16="http://schemas.microsoft.com/office/drawing/2014/main" id="{BA9A47CD-0D44-0225-7446-5E063D640011}"/>
              </a:ext>
            </a:extLst>
          </p:cNvPr>
          <p:cNvSpPr>
            <a:spLocks noGrp="1"/>
          </p:cNvSpPr>
          <p:nvPr>
            <p:ph type="body" sz="quarter" idx="15"/>
          </p:nvPr>
        </p:nvSpPr>
        <p:spPr>
          <a:xfrm>
            <a:off x="1237265" y="1917799"/>
            <a:ext cx="8775098" cy="837152"/>
          </a:xfrm>
        </p:spPr>
        <p:txBody>
          <a:bodyPr/>
          <a:lstStyle/>
          <a:p>
            <a:r>
              <a:rPr lang="en-US" sz="1600" dirty="0"/>
              <a:t>take</a:t>
            </a:r>
          </a:p>
          <a:p>
            <a:r>
              <a:rPr lang="en-US" sz="1600" dirty="0"/>
              <a:t>project</a:t>
            </a:r>
          </a:p>
          <a:p>
            <a:r>
              <a:rPr lang="en-US" sz="1600" dirty="0"/>
              <a:t>explain</a:t>
            </a:r>
          </a:p>
        </p:txBody>
      </p:sp>
      <p:sp>
        <p:nvSpPr>
          <p:cNvPr id="44" name="Graphic 26">
            <a:extLst>
              <a:ext uri="{FF2B5EF4-FFF2-40B4-BE49-F238E27FC236}">
                <a16:creationId xmlns:a16="http://schemas.microsoft.com/office/drawing/2014/main" id="{3255B669-C57B-EC1F-16B5-6470C55EE5DA}"/>
              </a:ext>
              <a:ext uri="{C183D7F6-B498-43B3-948B-1728B52AA6E4}">
                <adec:decorative xmlns:adec="http://schemas.microsoft.com/office/drawing/2017/decorative" val="1"/>
              </a:ext>
            </a:extLst>
          </p:cNvPr>
          <p:cNvSpPr/>
          <p:nvPr/>
        </p:nvSpPr>
        <p:spPr>
          <a:xfrm>
            <a:off x="1262320" y="254656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Oval 47">
            <a:extLst>
              <a:ext uri="{FF2B5EF4-FFF2-40B4-BE49-F238E27FC236}">
                <a16:creationId xmlns:a16="http://schemas.microsoft.com/office/drawing/2014/main" id="{74BE71E4-E7F7-3986-1485-239EF30A77F5}"/>
              </a:ext>
              <a:ext uri="{C183D7F6-B498-43B3-948B-1728B52AA6E4}">
                <adec:decorative xmlns:adec="http://schemas.microsoft.com/office/drawing/2017/decorative" val="1"/>
              </a:ext>
            </a:extLst>
          </p:cNvPr>
          <p:cNvSpPr/>
          <p:nvPr/>
        </p:nvSpPr>
        <p:spPr bwMode="auto">
          <a:xfrm>
            <a:off x="762630" y="295977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42" name="Text Placeholder 41">
            <a:extLst>
              <a:ext uri="{FF2B5EF4-FFF2-40B4-BE49-F238E27FC236}">
                <a16:creationId xmlns:a16="http://schemas.microsoft.com/office/drawing/2014/main" id="{AFB6A36F-E7B2-AECD-EC3B-C76F7662CA16}"/>
              </a:ext>
            </a:extLst>
          </p:cNvPr>
          <p:cNvSpPr>
            <a:spLocks noGrp="1"/>
          </p:cNvSpPr>
          <p:nvPr>
            <p:ph type="body" sz="quarter" idx="22"/>
          </p:nvPr>
        </p:nvSpPr>
        <p:spPr>
          <a:xfrm>
            <a:off x="1235075" y="2980826"/>
            <a:ext cx="8778782" cy="276999"/>
          </a:xfrm>
        </p:spPr>
        <p:txBody>
          <a:bodyPr/>
          <a:lstStyle/>
          <a:p>
            <a:r>
              <a:rPr lang="en-US" sz="1800" dirty="0"/>
              <a:t>Which KQL query would give me a total count of the Trips table</a:t>
            </a:r>
          </a:p>
        </p:txBody>
      </p:sp>
      <p:sp>
        <p:nvSpPr>
          <p:cNvPr id="43" name="Text Placeholder 42">
            <a:extLst>
              <a:ext uri="{FF2B5EF4-FFF2-40B4-BE49-F238E27FC236}">
                <a16:creationId xmlns:a16="http://schemas.microsoft.com/office/drawing/2014/main" id="{DA8A1470-AEA3-72B7-5B9D-A8217EFBE47F}"/>
              </a:ext>
            </a:extLst>
          </p:cNvPr>
          <p:cNvSpPr>
            <a:spLocks noGrp="1"/>
          </p:cNvSpPr>
          <p:nvPr>
            <p:ph type="body" sz="quarter" idx="23"/>
          </p:nvPr>
        </p:nvSpPr>
        <p:spPr>
          <a:xfrm>
            <a:off x="1237265" y="3334025"/>
            <a:ext cx="8775098" cy="837152"/>
          </a:xfrm>
        </p:spPr>
        <p:txBody>
          <a:bodyPr/>
          <a:lstStyle/>
          <a:p>
            <a:r>
              <a:rPr lang="en-US" sz="1600" dirty="0"/>
              <a:t>Trips | count</a:t>
            </a:r>
          </a:p>
          <a:p>
            <a:r>
              <a:rPr lang="en-US" sz="1600" dirty="0"/>
              <a:t>trips | count(*)</a:t>
            </a:r>
          </a:p>
          <a:p>
            <a:r>
              <a:rPr lang="en-US" sz="1600" dirty="0"/>
              <a:t>trips | count</a:t>
            </a:r>
          </a:p>
        </p:txBody>
      </p:sp>
      <p:sp>
        <p:nvSpPr>
          <p:cNvPr id="45" name="Graphic 26">
            <a:extLst>
              <a:ext uri="{FF2B5EF4-FFF2-40B4-BE49-F238E27FC236}">
                <a16:creationId xmlns:a16="http://schemas.microsoft.com/office/drawing/2014/main" id="{484D3D82-DA35-B055-E189-8352C546275D}"/>
              </a:ext>
              <a:ext uri="{C183D7F6-B498-43B3-948B-1728B52AA6E4}">
                <adec:decorative xmlns:adec="http://schemas.microsoft.com/office/drawing/2017/decorative" val="1"/>
              </a:ext>
            </a:extLst>
          </p:cNvPr>
          <p:cNvSpPr/>
          <p:nvPr/>
        </p:nvSpPr>
        <p:spPr>
          <a:xfrm>
            <a:off x="1262320" y="337366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Oval 48">
            <a:extLst>
              <a:ext uri="{FF2B5EF4-FFF2-40B4-BE49-F238E27FC236}">
                <a16:creationId xmlns:a16="http://schemas.microsoft.com/office/drawing/2014/main" id="{AEA4B0E3-54D0-B143-0E0B-EFBE2C1A1BD1}"/>
              </a:ext>
              <a:ext uri="{C183D7F6-B498-43B3-948B-1728B52AA6E4}">
                <adec:decorative xmlns:adec="http://schemas.microsoft.com/office/drawing/2017/decorative" val="1"/>
              </a:ext>
            </a:extLst>
          </p:cNvPr>
          <p:cNvSpPr/>
          <p:nvPr/>
        </p:nvSpPr>
        <p:spPr bwMode="auto">
          <a:xfrm>
            <a:off x="762630" y="4514495"/>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
        <p:nvSpPr>
          <p:cNvPr id="40" name="Text Placeholder 39">
            <a:extLst>
              <a:ext uri="{FF2B5EF4-FFF2-40B4-BE49-F238E27FC236}">
                <a16:creationId xmlns:a16="http://schemas.microsoft.com/office/drawing/2014/main" id="{2242F21C-C01A-EF20-AF47-D24B2E370BC4}"/>
              </a:ext>
            </a:extLst>
          </p:cNvPr>
          <p:cNvSpPr>
            <a:spLocks noGrp="1"/>
          </p:cNvSpPr>
          <p:nvPr>
            <p:ph type="body" sz="quarter" idx="20"/>
          </p:nvPr>
        </p:nvSpPr>
        <p:spPr>
          <a:xfrm>
            <a:off x="1235075" y="4397052"/>
            <a:ext cx="8778782" cy="553998"/>
          </a:xfrm>
        </p:spPr>
        <p:txBody>
          <a:bodyPr/>
          <a:lstStyle/>
          <a:p>
            <a:r>
              <a:rPr lang="en-US" sz="1800" dirty="0"/>
              <a:t>When query table names, table column names, operators, functions, and so on, KQL is?</a:t>
            </a:r>
          </a:p>
        </p:txBody>
      </p:sp>
      <p:sp>
        <p:nvSpPr>
          <p:cNvPr id="41" name="Text Placeholder 40">
            <a:extLst>
              <a:ext uri="{FF2B5EF4-FFF2-40B4-BE49-F238E27FC236}">
                <a16:creationId xmlns:a16="http://schemas.microsoft.com/office/drawing/2014/main" id="{8F142611-4DF8-652F-B70C-D9A79E326AE7}"/>
              </a:ext>
            </a:extLst>
          </p:cNvPr>
          <p:cNvSpPr>
            <a:spLocks noGrp="1"/>
          </p:cNvSpPr>
          <p:nvPr>
            <p:ph type="body" sz="quarter" idx="21"/>
          </p:nvPr>
        </p:nvSpPr>
        <p:spPr>
          <a:xfrm>
            <a:off x="1237265" y="5027250"/>
            <a:ext cx="8775098" cy="837152"/>
          </a:xfrm>
        </p:spPr>
        <p:txBody>
          <a:bodyPr/>
          <a:lstStyle/>
          <a:p>
            <a:r>
              <a:rPr lang="en-IN" sz="1600" dirty="0"/>
              <a:t>Case-sensitive on functions and operators but case-insensitive for tables and column names.</a:t>
            </a:r>
          </a:p>
          <a:p>
            <a:r>
              <a:rPr lang="en-IN" sz="1600" dirty="0"/>
              <a:t>Case-insensitive</a:t>
            </a:r>
          </a:p>
          <a:p>
            <a:r>
              <a:rPr lang="en-IN" sz="1600" dirty="0"/>
              <a:t>Case-sensitive</a:t>
            </a:r>
          </a:p>
        </p:txBody>
      </p:sp>
      <p:sp>
        <p:nvSpPr>
          <p:cNvPr id="46" name="Graphic 26">
            <a:extLst>
              <a:ext uri="{FF2B5EF4-FFF2-40B4-BE49-F238E27FC236}">
                <a16:creationId xmlns:a16="http://schemas.microsoft.com/office/drawing/2014/main" id="{7711900F-21FE-55E9-9D46-EECED617FBAF}"/>
              </a:ext>
              <a:ext uri="{C183D7F6-B498-43B3-948B-1728B52AA6E4}">
                <adec:decorative xmlns:adec="http://schemas.microsoft.com/office/drawing/2017/decorative" val="1"/>
              </a:ext>
            </a:extLst>
          </p:cNvPr>
          <p:cNvSpPr/>
          <p:nvPr/>
        </p:nvSpPr>
        <p:spPr>
          <a:xfrm>
            <a:off x="1262320" y="563954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Footer Placeholder 1">
            <a:extLst>
              <a:ext uri="{FF2B5EF4-FFF2-40B4-BE49-F238E27FC236}">
                <a16:creationId xmlns:a16="http://schemas.microsoft.com/office/drawing/2014/main" id="{F9D87FB4-E5ED-612E-0587-3DC4995E7CC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934322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learned: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D894ACD0-3AA2-DCE9-E447-42E135A6510E}"/>
              </a:ext>
            </a:extLst>
          </p:cNvPr>
          <p:cNvSpPr txBox="1"/>
          <p:nvPr/>
        </p:nvSpPr>
        <p:spPr>
          <a:xfrm>
            <a:off x="1062499" y="2382559"/>
            <a:ext cx="9668832" cy="1508105"/>
          </a:xfrm>
          <a:prstGeom prst="rect">
            <a:avLst/>
          </a:prstGeom>
          <a:noFill/>
        </p:spPr>
        <p:txBody>
          <a:bodyPr wrap="square">
            <a:spAutoFit/>
          </a:bodyPr>
          <a:lstStyle/>
          <a:p>
            <a:pPr marL="400050" indent="-285750">
              <a:spcBef>
                <a:spcPts val="0"/>
              </a:spcBef>
              <a:spcAft>
                <a:spcPts val="1200"/>
              </a:spcAft>
              <a:buFont typeface="Arial" panose="020B0604020202020204" pitchFamily="34" charset="0"/>
              <a:buChar char="•"/>
            </a:pPr>
            <a:r>
              <a:rPr lang="en-US" sz="2400" dirty="0"/>
              <a:t>KQL syntax and KQL database navigation.</a:t>
            </a:r>
          </a:p>
          <a:p>
            <a:pPr marL="400050" indent="-285750">
              <a:spcBef>
                <a:spcPts val="0"/>
              </a:spcBef>
              <a:spcAft>
                <a:spcPts val="1200"/>
              </a:spcAft>
              <a:buFont typeface="Arial" panose="020B0604020202020204" pitchFamily="34" charset="0"/>
              <a:buChar char="•"/>
            </a:pPr>
            <a:r>
              <a:rPr lang="en-US" sz="2400" dirty="0"/>
              <a:t>How to use T-SQL and convert to KQL.</a:t>
            </a:r>
          </a:p>
          <a:p>
            <a:pPr marL="400050" indent="-285750">
              <a:spcBef>
                <a:spcPts val="0"/>
              </a:spcBef>
              <a:spcAft>
                <a:spcPts val="1200"/>
              </a:spcAft>
              <a:buFont typeface="Arial" panose="020B0604020202020204" pitchFamily="34" charset="0"/>
              <a:buChar char="•"/>
            </a:pPr>
            <a:r>
              <a:rPr lang="en-US" sz="2400" dirty="0"/>
              <a:t>Best practices with KQL in Fabric.</a:t>
            </a:r>
          </a:p>
        </p:txBody>
      </p:sp>
    </p:spTree>
    <p:extLst>
      <p:ext uri="{BB962C8B-B14F-4D97-AF65-F5344CB8AC3E}">
        <p14:creationId xmlns:p14="http://schemas.microsoft.com/office/powerpoint/2010/main" val="1173258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a:xfrm>
            <a:off x="588262" y="585216"/>
            <a:ext cx="11011600" cy="492443"/>
          </a:xfrm>
        </p:spPr>
        <p:txBody>
          <a:bodyPr/>
          <a:lstStyle/>
          <a:p>
            <a:r>
              <a:rPr lang="en-US" dirty="0"/>
              <a:t>Further reading</a:t>
            </a:r>
          </a:p>
        </p:txBody>
      </p:sp>
      <p:sp>
        <p:nvSpPr>
          <p:cNvPr id="17" name="Text Placeholder 16">
            <a:extLst>
              <a:ext uri="{FF2B5EF4-FFF2-40B4-BE49-F238E27FC236}">
                <a16:creationId xmlns:a16="http://schemas.microsoft.com/office/drawing/2014/main" id="{FFEB914D-2424-3AAE-629E-61294821CE60}"/>
              </a:ext>
            </a:extLst>
          </p:cNvPr>
          <p:cNvSpPr>
            <a:spLocks noGrp="1"/>
          </p:cNvSpPr>
          <p:nvPr>
            <p:ph type="body" sz="quarter" idx="15"/>
          </p:nvPr>
        </p:nvSpPr>
        <p:spPr>
          <a:xfrm>
            <a:off x="586389" y="1591056"/>
            <a:ext cx="8193024" cy="369332"/>
          </a:xfrm>
        </p:spPr>
        <p:txBody>
          <a:bodyPr/>
          <a:lstStyle/>
          <a:p>
            <a:r>
              <a:rPr lang="en-US" sz="2400" dirty="0"/>
              <a:t>Get started with Real-Time Intelligence in Microsoft Fabric</a:t>
            </a:r>
          </a:p>
        </p:txBody>
      </p:sp>
      <p:sp>
        <p:nvSpPr>
          <p:cNvPr id="18" name="Text Placeholder 17">
            <a:extLst>
              <a:ext uri="{FF2B5EF4-FFF2-40B4-BE49-F238E27FC236}">
                <a16:creationId xmlns:a16="http://schemas.microsoft.com/office/drawing/2014/main" id="{E8430D72-90B7-3CF3-6841-610723ACFBEE}"/>
              </a:ext>
            </a:extLst>
          </p:cNvPr>
          <p:cNvSpPr>
            <a:spLocks noGrp="1"/>
          </p:cNvSpPr>
          <p:nvPr>
            <p:ph type="body" sz="quarter" idx="19"/>
          </p:nvPr>
        </p:nvSpPr>
        <p:spPr>
          <a:xfrm>
            <a:off x="586389" y="2081710"/>
            <a:ext cx="8193024" cy="307777"/>
          </a:xfrm>
        </p:spPr>
        <p:txBody>
          <a:bodyPr/>
          <a:lstStyle/>
          <a:p>
            <a:pPr marL="0" indent="0">
              <a:buNone/>
            </a:pPr>
            <a:r>
              <a:rPr lang="en-US" sz="2000" dirty="0">
                <a:solidFill>
                  <a:srgbClr val="0078D4"/>
                </a:solidFill>
                <a:hlinkClick r:id="rId3"/>
              </a:rPr>
              <a:t>https://aka.ms/fabric-real-time</a:t>
            </a:r>
            <a:r>
              <a:rPr lang="en-US" sz="2000" dirty="0">
                <a:solidFill>
                  <a:srgbClr val="0078D4"/>
                </a:solidFill>
              </a:rPr>
              <a:t> </a:t>
            </a:r>
          </a:p>
        </p:txBody>
      </p:sp>
      <p:grpSp>
        <p:nvGrpSpPr>
          <p:cNvPr id="2" name="Group 1">
            <a:extLst>
              <a:ext uri="{FF2B5EF4-FFF2-40B4-BE49-F238E27FC236}">
                <a16:creationId xmlns:a16="http://schemas.microsoft.com/office/drawing/2014/main" id="{3A2C1480-8615-EE86-0886-0C7DB0492FB9}"/>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3" name="Oval 2">
              <a:extLst>
                <a:ext uri="{FF2B5EF4-FFF2-40B4-BE49-F238E27FC236}">
                  <a16:creationId xmlns:a16="http://schemas.microsoft.com/office/drawing/2014/main" id="{91B4B894-7F5E-5BEB-9763-201FE2D9B6A4}"/>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2D353A0-354D-D812-F326-0709A702584A}"/>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
        <p:nvSpPr>
          <p:cNvPr id="5" name="Text Placeholder 16">
            <a:extLst>
              <a:ext uri="{FF2B5EF4-FFF2-40B4-BE49-F238E27FC236}">
                <a16:creationId xmlns:a16="http://schemas.microsoft.com/office/drawing/2014/main" id="{D393DEAB-C2BA-A8BF-50C5-EEC937FB0FA5}"/>
              </a:ext>
            </a:extLst>
          </p:cNvPr>
          <p:cNvSpPr txBox="1">
            <a:spLocks/>
          </p:cNvSpPr>
          <p:nvPr/>
        </p:nvSpPr>
        <p:spPr>
          <a:xfrm>
            <a:off x="586389" y="3085020"/>
            <a:ext cx="8193024"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Query data in a KQL database in Microsoft Fabric</a:t>
            </a:r>
          </a:p>
        </p:txBody>
      </p:sp>
      <p:sp>
        <p:nvSpPr>
          <p:cNvPr id="7" name="Text Placeholder 17">
            <a:extLst>
              <a:ext uri="{FF2B5EF4-FFF2-40B4-BE49-F238E27FC236}">
                <a16:creationId xmlns:a16="http://schemas.microsoft.com/office/drawing/2014/main" id="{1F2E4498-7DEF-ED62-72D0-A16D23B23918}"/>
              </a:ext>
            </a:extLst>
          </p:cNvPr>
          <p:cNvSpPr txBox="1">
            <a:spLocks/>
          </p:cNvSpPr>
          <p:nvPr/>
        </p:nvSpPr>
        <p:spPr>
          <a:xfrm>
            <a:off x="586389" y="3575674"/>
            <a:ext cx="8193024" cy="30777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0078D4"/>
                </a:solidFill>
                <a:hlinkClick r:id="rId6"/>
              </a:rPr>
              <a:t>https://aka.ms/fabric-query-kql</a:t>
            </a:r>
            <a:r>
              <a:rPr lang="en-US" sz="2000" dirty="0">
                <a:solidFill>
                  <a:srgbClr val="0078D4"/>
                </a:solidFill>
              </a:rPr>
              <a:t> </a:t>
            </a:r>
          </a:p>
        </p:txBody>
      </p:sp>
    </p:spTree>
    <p:extLst>
      <p:ext uri="{BB962C8B-B14F-4D97-AF65-F5344CB8AC3E}">
        <p14:creationId xmlns:p14="http://schemas.microsoft.com/office/powerpoint/2010/main" val="10958519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2" y="3429000"/>
            <a:ext cx="5686955" cy="1231106"/>
          </a:xfrm>
        </p:spPr>
        <p:txBody>
          <a:bodyPr/>
          <a:lstStyle/>
          <a:p>
            <a:r>
              <a:rPr lang="en-US" dirty="0"/>
              <a:t>Secure data access in Microsoft Fabric</a:t>
            </a:r>
          </a:p>
        </p:txBody>
      </p:sp>
      <p:sp>
        <p:nvSpPr>
          <p:cNvPr id="6" name="Text Placeholder 5">
            <a:extLst>
              <a:ext uri="{FF2B5EF4-FFF2-40B4-BE49-F238E27FC236}">
                <a16:creationId xmlns:a16="http://schemas.microsoft.com/office/drawing/2014/main" id="{D880A0CC-A664-5132-BE2C-0CD9062853EA}"/>
              </a:ext>
            </a:extLst>
          </p:cNvPr>
          <p:cNvSpPr>
            <a:spLocks noGrp="1"/>
          </p:cNvSpPr>
          <p:nvPr>
            <p:ph type="body" sz="quarter" idx="13"/>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19638-6BE7-5DC9-074C-55E3BE3A94B3}"/>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9187F441-31FB-EDFB-26A4-80E07AB70F1D}"/>
              </a:ext>
            </a:extLst>
          </p:cNvPr>
          <p:cNvSpPr>
            <a:spLocks noGrp="1"/>
          </p:cNvSpPr>
          <p:nvPr>
            <p:ph type="title" hasCustomPrompt="1"/>
          </p:nvPr>
        </p:nvSpPr>
        <p:spPr>
          <a:xfrm>
            <a:off x="588263" y="2934970"/>
            <a:ext cx="3182027" cy="984885"/>
          </a:xfrm>
        </p:spPr>
        <p:txBody>
          <a:bodyPr anchor="ctr"/>
          <a:lstStyle>
            <a:lvl1pPr>
              <a:defRPr>
                <a:solidFill>
                  <a:srgbClr val="2A446F"/>
                </a:solidFill>
              </a:defRPr>
            </a:lvl1pPr>
          </a:lstStyle>
          <a:p>
            <a:r>
              <a:rPr lang="en-US" dirty="0">
                <a:solidFill>
                  <a:schemeClr val="tx1"/>
                </a:solidFill>
              </a:rPr>
              <a:t>Learning objectives</a:t>
            </a:r>
          </a:p>
        </p:txBody>
      </p:sp>
      <p:sp>
        <p:nvSpPr>
          <p:cNvPr id="3" name="Subtitle">
            <a:extLst>
              <a:ext uri="{FF2B5EF4-FFF2-40B4-BE49-F238E27FC236}">
                <a16:creationId xmlns:a16="http://schemas.microsoft.com/office/drawing/2014/main" id="{4011235B-EFAE-E054-2CB9-71EEEF69AF90}"/>
              </a:ext>
            </a:extLst>
          </p:cNvPr>
          <p:cNvSpPr>
            <a:spLocks noGrp="1"/>
          </p:cNvSpPr>
          <p:nvPr>
            <p:ph type="body" sz="quarter" idx="11" hasCustomPrompt="1"/>
          </p:nvPr>
        </p:nvSpPr>
        <p:spPr>
          <a:xfrm>
            <a:off x="4941888" y="2556952"/>
            <a:ext cx="6667500" cy="1740926"/>
          </a:xfrm>
        </p:spPr>
        <p:txBody>
          <a:bodyPr anchor="ctr"/>
          <a:lstStyle>
            <a:lvl1pPr marL="231775" indent="-231775">
              <a:spcAft>
                <a:spcPts val="600"/>
              </a:spcAft>
              <a:buFont typeface="Wingdings" panose="05000000000000000000" pitchFamily="2" charset="2"/>
              <a:buChar char=""/>
              <a:defRPr sz="1800"/>
            </a:lvl1pPr>
          </a:lstStyle>
          <a:p>
            <a:pPr lvl="1">
              <a:lnSpc>
                <a:spcPct val="150000"/>
              </a:lnSpc>
            </a:pPr>
            <a:r>
              <a:rPr lang="en-US" sz="2400" dirty="0"/>
              <a:t>Understand Fabric security model</a:t>
            </a:r>
          </a:p>
          <a:p>
            <a:pPr lvl="1">
              <a:lnSpc>
                <a:spcPct val="150000"/>
              </a:lnSpc>
            </a:pPr>
            <a:r>
              <a:rPr lang="en-US" sz="2400" dirty="0"/>
              <a:t>Configure workspace and item permissions</a:t>
            </a:r>
          </a:p>
          <a:p>
            <a:pPr lvl="1">
              <a:lnSpc>
                <a:spcPct val="150000"/>
              </a:lnSpc>
            </a:pPr>
            <a:r>
              <a:rPr lang="en-US" sz="2400" dirty="0"/>
              <a:t>Apply granular permissions</a:t>
            </a:r>
          </a:p>
        </p:txBody>
      </p:sp>
    </p:spTree>
    <p:extLst>
      <p:ext uri="{BB962C8B-B14F-4D97-AF65-F5344CB8AC3E}">
        <p14:creationId xmlns:p14="http://schemas.microsoft.com/office/powerpoint/2010/main" val="44332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a:xfrm>
            <a:off x="588262" y="585216"/>
            <a:ext cx="11013474" cy="492443"/>
          </a:xfrm>
        </p:spPr>
        <p:txBody>
          <a:bodyPr/>
          <a:lstStyle/>
          <a:p>
            <a:r>
              <a:rPr lang="en-US" dirty="0"/>
              <a:t>Secure data by workload and job responsibilities</a:t>
            </a:r>
          </a:p>
        </p:txBody>
      </p:sp>
      <p:sp>
        <p:nvSpPr>
          <p:cNvPr id="2" name="Footer Placeholder 1">
            <a:extLst>
              <a:ext uri="{FF2B5EF4-FFF2-40B4-BE49-F238E27FC236}">
                <a16:creationId xmlns:a16="http://schemas.microsoft.com/office/drawing/2014/main" id="{8AFBEE60-FD8C-A0CF-7078-D82CFC31F743}"/>
              </a:ext>
            </a:extLst>
          </p:cNvPr>
          <p:cNvSpPr>
            <a:spLocks noGrp="1"/>
          </p:cNvSpPr>
          <p:nvPr>
            <p:ph type="ftr" sz="quarter" idx="4294967295"/>
          </p:nvPr>
        </p:nvSpPr>
        <p:spPr>
          <a:xfrm>
            <a:off x="0" y="6421438"/>
            <a:ext cx="4151313" cy="196850"/>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endParaRPr lang="en-US" dirty="0">
              <a:solidFill>
                <a:srgbClr val="000000"/>
              </a:solidFill>
            </a:endParaRPr>
          </a:p>
        </p:txBody>
      </p:sp>
      <p:graphicFrame>
        <p:nvGraphicFramePr>
          <p:cNvPr id="10" name="Diagram 9" descr="Data engineers&#10;Business or data analysts&#10;Data scientists&#10;Report creators&#10;Report consumers&#10;">
            <a:extLst>
              <a:ext uri="{FF2B5EF4-FFF2-40B4-BE49-F238E27FC236}">
                <a16:creationId xmlns:a16="http://schemas.microsoft.com/office/drawing/2014/main" id="{CA1D7A4D-2921-BAFB-3B33-B18D9CDC7197}"/>
              </a:ext>
            </a:extLst>
          </p:cNvPr>
          <p:cNvGraphicFramePr/>
          <p:nvPr>
            <p:extLst>
              <p:ext uri="{D42A27DB-BD31-4B8C-83A1-F6EECF244321}">
                <p14:modId xmlns:p14="http://schemas.microsoft.com/office/powerpoint/2010/main" val="2265553779"/>
              </p:ext>
            </p:extLst>
          </p:nvPr>
        </p:nvGraphicFramePr>
        <p:xfrm>
          <a:off x="587976" y="2251348"/>
          <a:ext cx="11013474" cy="299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96891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E602-E342-F507-27E4-7C2AC0895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88DB3-BABC-14EB-7F55-5C27978C29B2}"/>
              </a:ext>
            </a:extLst>
          </p:cNvPr>
          <p:cNvSpPr>
            <a:spLocks noGrp="1"/>
          </p:cNvSpPr>
          <p:nvPr>
            <p:ph type="title"/>
          </p:nvPr>
        </p:nvSpPr>
        <p:spPr/>
        <p:txBody>
          <a:bodyPr/>
          <a:lstStyle/>
          <a:p>
            <a:r>
              <a:rPr lang="en-US" dirty="0"/>
              <a:t>Understand the Fabric security model</a:t>
            </a:r>
          </a:p>
        </p:txBody>
      </p:sp>
      <p:sp>
        <p:nvSpPr>
          <p:cNvPr id="7" name="Text Placeholder 6">
            <a:extLst>
              <a:ext uri="{FF2B5EF4-FFF2-40B4-BE49-F238E27FC236}">
                <a16:creationId xmlns:a16="http://schemas.microsoft.com/office/drawing/2014/main" id="{F94591F6-9CD8-59DA-9D6A-91B5B6C2FBDB}"/>
              </a:ext>
            </a:extLst>
          </p:cNvPr>
          <p:cNvSpPr>
            <a:spLocks noGrp="1"/>
          </p:cNvSpPr>
          <p:nvPr>
            <p:ph type="body" sz="quarter" idx="17"/>
          </p:nvPr>
        </p:nvSpPr>
        <p:spPr>
          <a:xfrm>
            <a:off x="971265" y="1386766"/>
            <a:ext cx="10624535" cy="369332"/>
          </a:xfrm>
        </p:spPr>
        <p:txBody>
          <a:bodyPr/>
          <a:lstStyle/>
          <a:p>
            <a:pPr marL="0" indent="0">
              <a:buNone/>
            </a:pPr>
            <a:r>
              <a:rPr lang="en-US" sz="2400" dirty="0"/>
              <a:t>Sequential access evaluation</a:t>
            </a:r>
            <a:endParaRPr lang="en-US" sz="1200" dirty="0"/>
          </a:p>
        </p:txBody>
      </p:sp>
      <p:grpSp>
        <p:nvGrpSpPr>
          <p:cNvPr id="11" name="Group 10">
            <a:extLst>
              <a:ext uri="{FF2B5EF4-FFF2-40B4-BE49-F238E27FC236}">
                <a16:creationId xmlns:a16="http://schemas.microsoft.com/office/drawing/2014/main" id="{C0C658BE-2EDC-927E-9FBD-BA6DC6384CEF}"/>
              </a:ext>
              <a:ext uri="{C183D7F6-B498-43B3-948B-1728B52AA6E4}">
                <adec:decorative xmlns:adec="http://schemas.microsoft.com/office/drawing/2017/decorative" val="1"/>
              </a:ext>
            </a:extLst>
          </p:cNvPr>
          <p:cNvGrpSpPr/>
          <p:nvPr/>
        </p:nvGrpSpPr>
        <p:grpSpPr>
          <a:xfrm>
            <a:off x="972084" y="2199513"/>
            <a:ext cx="894258" cy="894258"/>
            <a:chOff x="971265" y="2346948"/>
            <a:chExt cx="894258" cy="894258"/>
          </a:xfrm>
        </p:grpSpPr>
        <p:sp>
          <p:nvSpPr>
            <p:cNvPr id="9" name="Oval 8">
              <a:extLst>
                <a:ext uri="{FF2B5EF4-FFF2-40B4-BE49-F238E27FC236}">
                  <a16:creationId xmlns:a16="http://schemas.microsoft.com/office/drawing/2014/main" id="{57E07A3F-1167-B783-44D7-DE474E084EB0}"/>
                </a:ext>
              </a:extLst>
            </p:cNvPr>
            <p:cNvSpPr/>
            <p:nvPr/>
          </p:nvSpPr>
          <p:spPr>
            <a:xfrm>
              <a:off x="971265" y="2346948"/>
              <a:ext cx="894258" cy="89425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ectangle 9" descr="Syncing Cloud">
              <a:extLst>
                <a:ext uri="{FF2B5EF4-FFF2-40B4-BE49-F238E27FC236}">
                  <a16:creationId xmlns:a16="http://schemas.microsoft.com/office/drawing/2014/main" id="{CD32A791-244D-F5AE-C911-C2EE3A65B35A}"/>
                </a:ext>
              </a:extLst>
            </p:cNvPr>
            <p:cNvSpPr/>
            <p:nvPr/>
          </p:nvSpPr>
          <p:spPr>
            <a:xfrm>
              <a:off x="1159059" y="2528935"/>
              <a:ext cx="518670" cy="51867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grpSp>
      <p:sp>
        <p:nvSpPr>
          <p:cNvPr id="12" name="TextBox 11">
            <a:extLst>
              <a:ext uri="{FF2B5EF4-FFF2-40B4-BE49-F238E27FC236}">
                <a16:creationId xmlns:a16="http://schemas.microsoft.com/office/drawing/2014/main" id="{3691E3A7-557B-08A2-A058-F722C4121C4A}"/>
              </a:ext>
            </a:extLst>
          </p:cNvPr>
          <p:cNvSpPr txBox="1"/>
          <p:nvPr/>
        </p:nvSpPr>
        <p:spPr>
          <a:xfrm>
            <a:off x="2136689" y="2065205"/>
            <a:ext cx="8273160" cy="1200329"/>
          </a:xfrm>
          <a:prstGeom prst="rect">
            <a:avLst/>
          </a:prstGeom>
          <a:noFill/>
        </p:spPr>
        <p:txBody>
          <a:bodyPr wrap="square">
            <a:spAutoFit/>
          </a:bodyPr>
          <a:lstStyle/>
          <a:p>
            <a:pPr lvl="0">
              <a:lnSpc>
                <a:spcPct val="100000"/>
              </a:lnSpc>
            </a:pPr>
            <a:r>
              <a:rPr lang="en-US" sz="2400" b="1" dirty="0"/>
              <a:t>Microsoft Entra ID authentication: </a:t>
            </a:r>
            <a:r>
              <a:rPr lang="en-US" sz="2400" dirty="0"/>
              <a:t>checks if the user can authenticate to the Azure identity and access management service, Microsoft Entra ID.</a:t>
            </a:r>
          </a:p>
        </p:txBody>
      </p:sp>
      <p:grpSp>
        <p:nvGrpSpPr>
          <p:cNvPr id="15" name="Group 14">
            <a:extLst>
              <a:ext uri="{FF2B5EF4-FFF2-40B4-BE49-F238E27FC236}">
                <a16:creationId xmlns:a16="http://schemas.microsoft.com/office/drawing/2014/main" id="{31F42DE4-266D-1400-87CB-A0BAAED78286}"/>
              </a:ext>
              <a:ext uri="{C183D7F6-B498-43B3-948B-1728B52AA6E4}">
                <adec:decorative xmlns:adec="http://schemas.microsoft.com/office/drawing/2017/decorative" val="1"/>
              </a:ext>
            </a:extLst>
          </p:cNvPr>
          <p:cNvGrpSpPr/>
          <p:nvPr/>
        </p:nvGrpSpPr>
        <p:grpSpPr>
          <a:xfrm>
            <a:off x="971265" y="3475166"/>
            <a:ext cx="894258" cy="894258"/>
            <a:chOff x="1418394" y="3429000"/>
            <a:chExt cx="894258" cy="894258"/>
          </a:xfrm>
        </p:grpSpPr>
        <p:sp>
          <p:nvSpPr>
            <p:cNvPr id="3" name="Oval 2">
              <a:extLst>
                <a:ext uri="{FF2B5EF4-FFF2-40B4-BE49-F238E27FC236}">
                  <a16:creationId xmlns:a16="http://schemas.microsoft.com/office/drawing/2014/main" id="{38674988-88D0-BFC5-3FD3-15F36150A461}"/>
                </a:ext>
              </a:extLst>
            </p:cNvPr>
            <p:cNvSpPr/>
            <p:nvPr/>
          </p:nvSpPr>
          <p:spPr>
            <a:xfrm>
              <a:off x="1418394" y="3429000"/>
              <a:ext cx="894258" cy="89425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Rectangle 4" descr="Open Folder">
              <a:extLst>
                <a:ext uri="{FF2B5EF4-FFF2-40B4-BE49-F238E27FC236}">
                  <a16:creationId xmlns:a16="http://schemas.microsoft.com/office/drawing/2014/main" id="{9E1D5CC9-B2AC-3FDB-5C80-55C312962948}"/>
                </a:ext>
              </a:extLst>
            </p:cNvPr>
            <p:cNvSpPr/>
            <p:nvPr/>
          </p:nvSpPr>
          <p:spPr>
            <a:xfrm>
              <a:off x="1606188" y="3616794"/>
              <a:ext cx="518670" cy="51867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grpSp>
      <p:sp>
        <p:nvSpPr>
          <p:cNvPr id="8" name="TextBox 7">
            <a:extLst>
              <a:ext uri="{FF2B5EF4-FFF2-40B4-BE49-F238E27FC236}">
                <a16:creationId xmlns:a16="http://schemas.microsoft.com/office/drawing/2014/main" id="{0C6E6FF8-ABD1-1B6D-E9D6-7AD2D0CA9B0B}"/>
              </a:ext>
            </a:extLst>
          </p:cNvPr>
          <p:cNvSpPr txBox="1"/>
          <p:nvPr/>
        </p:nvSpPr>
        <p:spPr>
          <a:xfrm>
            <a:off x="2136689" y="3662960"/>
            <a:ext cx="8187874" cy="461665"/>
          </a:xfrm>
          <a:prstGeom prst="rect">
            <a:avLst/>
          </a:prstGeom>
          <a:noFill/>
        </p:spPr>
        <p:txBody>
          <a:bodyPr wrap="square">
            <a:spAutoFit/>
          </a:bodyPr>
          <a:lstStyle/>
          <a:p>
            <a:pPr lvl="0">
              <a:lnSpc>
                <a:spcPct val="100000"/>
              </a:lnSpc>
            </a:pPr>
            <a:r>
              <a:rPr lang="en-US" sz="2400" b="1" dirty="0"/>
              <a:t>Fabric access: </a:t>
            </a:r>
            <a:r>
              <a:rPr lang="en-US" sz="2400" dirty="0"/>
              <a:t>checks if the user can access Fabric.</a:t>
            </a:r>
            <a:r>
              <a:rPr lang="en-US" sz="2400" baseline="0" dirty="0"/>
              <a:t>.</a:t>
            </a:r>
            <a:endParaRPr lang="en-US" sz="2400" dirty="0"/>
          </a:p>
        </p:txBody>
      </p:sp>
      <p:grpSp>
        <p:nvGrpSpPr>
          <p:cNvPr id="17" name="Group 16">
            <a:extLst>
              <a:ext uri="{FF2B5EF4-FFF2-40B4-BE49-F238E27FC236}">
                <a16:creationId xmlns:a16="http://schemas.microsoft.com/office/drawing/2014/main" id="{CB79EF65-C307-54D2-019B-9703BF8F4E3D}"/>
              </a:ext>
              <a:ext uri="{C183D7F6-B498-43B3-948B-1728B52AA6E4}">
                <adec:decorative xmlns:adec="http://schemas.microsoft.com/office/drawing/2017/decorative" val="1"/>
              </a:ext>
            </a:extLst>
          </p:cNvPr>
          <p:cNvGrpSpPr/>
          <p:nvPr/>
        </p:nvGrpSpPr>
        <p:grpSpPr>
          <a:xfrm>
            <a:off x="971265" y="4750819"/>
            <a:ext cx="894258" cy="894258"/>
            <a:chOff x="1418394" y="4567379"/>
            <a:chExt cx="894258" cy="894258"/>
          </a:xfrm>
        </p:grpSpPr>
        <p:sp>
          <p:nvSpPr>
            <p:cNvPr id="13" name="Oval 12">
              <a:extLst>
                <a:ext uri="{FF2B5EF4-FFF2-40B4-BE49-F238E27FC236}">
                  <a16:creationId xmlns:a16="http://schemas.microsoft.com/office/drawing/2014/main" id="{F408FE49-0739-7421-A655-9C69E5E57CC2}"/>
                </a:ext>
              </a:extLst>
            </p:cNvPr>
            <p:cNvSpPr/>
            <p:nvPr/>
          </p:nvSpPr>
          <p:spPr>
            <a:xfrm>
              <a:off x="1418394" y="4567379"/>
              <a:ext cx="894258" cy="89425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4" name="Rectangle 13" descr="Database">
              <a:extLst>
                <a:ext uri="{FF2B5EF4-FFF2-40B4-BE49-F238E27FC236}">
                  <a16:creationId xmlns:a16="http://schemas.microsoft.com/office/drawing/2014/main" id="{5A9CE121-9ACE-9630-EEA6-09752EF97C61}"/>
                </a:ext>
              </a:extLst>
            </p:cNvPr>
            <p:cNvSpPr/>
            <p:nvPr/>
          </p:nvSpPr>
          <p:spPr>
            <a:xfrm>
              <a:off x="1606188" y="4755173"/>
              <a:ext cx="518670" cy="51867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grpSp>
      <p:sp>
        <p:nvSpPr>
          <p:cNvPr id="16" name="TextBox 15">
            <a:extLst>
              <a:ext uri="{FF2B5EF4-FFF2-40B4-BE49-F238E27FC236}">
                <a16:creationId xmlns:a16="http://schemas.microsoft.com/office/drawing/2014/main" id="{6BE3FEA8-428E-73AA-B2CF-7FE2FAE155FE}"/>
              </a:ext>
            </a:extLst>
          </p:cNvPr>
          <p:cNvSpPr txBox="1"/>
          <p:nvPr/>
        </p:nvSpPr>
        <p:spPr>
          <a:xfrm>
            <a:off x="2136689" y="4735653"/>
            <a:ext cx="8273160" cy="830997"/>
          </a:xfrm>
          <a:prstGeom prst="rect">
            <a:avLst/>
          </a:prstGeom>
          <a:noFill/>
        </p:spPr>
        <p:txBody>
          <a:bodyPr wrap="square">
            <a:spAutoFit/>
          </a:bodyPr>
          <a:lstStyle/>
          <a:p>
            <a:pPr lvl="0">
              <a:lnSpc>
                <a:spcPct val="100000"/>
              </a:lnSpc>
            </a:pPr>
            <a:r>
              <a:rPr lang="en-US" sz="2400" b="1" dirty="0"/>
              <a:t>Data security:</a:t>
            </a:r>
            <a:r>
              <a:rPr lang="en-US" sz="2400" dirty="0"/>
              <a:t> checks if the user can perform the action they've requested on a table or file.</a:t>
            </a:r>
          </a:p>
        </p:txBody>
      </p:sp>
    </p:spTree>
    <p:extLst>
      <p:ext uri="{BB962C8B-B14F-4D97-AF65-F5344CB8AC3E}">
        <p14:creationId xmlns:p14="http://schemas.microsoft.com/office/powerpoint/2010/main" val="1165569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2813447"/>
            <a:ext cx="5686955" cy="1846659"/>
          </a:xfrm>
        </p:spPr>
        <p:txBody>
          <a:bodyPr/>
          <a:lstStyle/>
          <a:p>
            <a:r>
              <a:rPr lang="en-US" dirty="0"/>
              <a:t>Get started with Real-Time Intelligence with Microsoft Fabric</a:t>
            </a:r>
          </a:p>
        </p:txBody>
      </p:sp>
      <p:sp>
        <p:nvSpPr>
          <p:cNvPr id="2" name="Footer Placeholder 1">
            <a:extLst>
              <a:ext uri="{FF2B5EF4-FFF2-40B4-BE49-F238E27FC236}">
                <a16:creationId xmlns:a16="http://schemas.microsoft.com/office/drawing/2014/main" id="{4965850E-8A85-8DCD-04D1-B3EDB572C12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5" name="Text Placeholder 4">
            <a:extLst>
              <a:ext uri="{FF2B5EF4-FFF2-40B4-BE49-F238E27FC236}">
                <a16:creationId xmlns:a16="http://schemas.microsoft.com/office/drawing/2014/main" id="{4D25F8D8-C6AC-7EC3-1BD8-A65C17E7FA5C}"/>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2" y="585216"/>
            <a:ext cx="11013474" cy="492443"/>
          </a:xfrm>
        </p:spPr>
        <p:txBody>
          <a:bodyPr/>
          <a:lstStyle/>
          <a:p>
            <a:r>
              <a:rPr lang="en-US" dirty="0"/>
              <a:t>Data security design</a:t>
            </a:r>
            <a:endParaRPr dirty="0"/>
          </a:p>
        </p:txBody>
      </p:sp>
      <p:sp>
        <p:nvSpPr>
          <p:cNvPr id="6" name="TextBox 5">
            <a:extLst>
              <a:ext uri="{FF2B5EF4-FFF2-40B4-BE49-F238E27FC236}">
                <a16:creationId xmlns:a16="http://schemas.microsoft.com/office/drawing/2014/main" id="{C06B9780-D18A-7E9C-F996-217951EB97B1}"/>
              </a:ext>
            </a:extLst>
          </p:cNvPr>
          <p:cNvSpPr txBox="1"/>
          <p:nvPr/>
        </p:nvSpPr>
        <p:spPr>
          <a:xfrm>
            <a:off x="588262" y="1434049"/>
            <a:ext cx="4299332" cy="3939540"/>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pPr>
            <a:r>
              <a:rPr lang="en-US" sz="2400" dirty="0"/>
              <a:t>Workspace roles</a:t>
            </a:r>
          </a:p>
          <a:p>
            <a:pPr marL="285750" indent="-285750">
              <a:lnSpc>
                <a:spcPct val="150000"/>
              </a:lnSpc>
              <a:spcAft>
                <a:spcPts val="600"/>
              </a:spcAft>
              <a:buFont typeface="Arial" panose="020B0604020202020204" pitchFamily="34" charset="0"/>
              <a:buChar char="•"/>
            </a:pPr>
            <a:r>
              <a:rPr lang="en-US" sz="2400" dirty="0"/>
              <a:t>Item permissions</a:t>
            </a:r>
          </a:p>
          <a:p>
            <a:pPr marL="285750" indent="-285750">
              <a:lnSpc>
                <a:spcPct val="150000"/>
              </a:lnSpc>
              <a:spcAft>
                <a:spcPts val="600"/>
              </a:spcAft>
              <a:buFont typeface="Arial" panose="020B0604020202020204" pitchFamily="34" charset="0"/>
              <a:buChar char="•"/>
            </a:pPr>
            <a:r>
              <a:rPr lang="en-US" sz="2400" dirty="0"/>
              <a:t>Compute or granular permissions</a:t>
            </a:r>
          </a:p>
          <a:p>
            <a:pPr marL="285750" indent="-285750">
              <a:lnSpc>
                <a:spcPct val="150000"/>
              </a:lnSpc>
              <a:spcAft>
                <a:spcPts val="600"/>
              </a:spcAft>
              <a:buFont typeface="Arial" panose="020B0604020202020204" pitchFamily="34" charset="0"/>
              <a:buChar char="•"/>
            </a:pPr>
            <a:r>
              <a:rPr lang="en-US" sz="2400" dirty="0"/>
              <a:t>OneLake data access controls</a:t>
            </a:r>
          </a:p>
          <a:p>
            <a:pPr>
              <a:spcAft>
                <a:spcPts val="600"/>
              </a:spcAft>
            </a:pPr>
            <a:endParaRPr lang="en-US" sz="1400" dirty="0"/>
          </a:p>
        </p:txBody>
      </p:sp>
      <p:pic>
        <p:nvPicPr>
          <p:cNvPr id="2050" name="Picture 2" descr="Screenshot of Fabric access control hierarchy.">
            <a:extLst>
              <a:ext uri="{FF2B5EF4-FFF2-40B4-BE49-F238E27FC236}">
                <a16:creationId xmlns:a16="http://schemas.microsoft.com/office/drawing/2014/main" id="{0F87BCE1-D6D8-D15B-1B4E-BDB934B4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840" y="362414"/>
            <a:ext cx="6705600" cy="61331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53C68-D45E-B43A-7FDA-4312E3654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330E3-46A5-6663-5CCF-1DE752881E3D}"/>
              </a:ext>
            </a:extLst>
          </p:cNvPr>
          <p:cNvSpPr>
            <a:spLocks noGrp="1"/>
          </p:cNvSpPr>
          <p:nvPr>
            <p:ph type="title"/>
          </p:nvPr>
        </p:nvSpPr>
        <p:spPr>
          <a:xfrm>
            <a:off x="588262" y="585216"/>
            <a:ext cx="11013474" cy="492443"/>
          </a:xfrm>
        </p:spPr>
        <p:txBody>
          <a:bodyPr/>
          <a:lstStyle/>
          <a:p>
            <a:r>
              <a:rPr lang="en-US" dirty="0"/>
              <a:t>Understand workspace roles</a:t>
            </a:r>
          </a:p>
        </p:txBody>
      </p:sp>
      <p:graphicFrame>
        <p:nvGraphicFramePr>
          <p:cNvPr id="6" name="Diagram 5" descr="admin&#10;member&#10;contributor&#10;viewer">
            <a:extLst>
              <a:ext uri="{FF2B5EF4-FFF2-40B4-BE49-F238E27FC236}">
                <a16:creationId xmlns:a16="http://schemas.microsoft.com/office/drawing/2014/main" id="{D085717E-72D6-B4EC-77C0-E08140B6A686}"/>
              </a:ext>
            </a:extLst>
          </p:cNvPr>
          <p:cNvGraphicFramePr/>
          <p:nvPr>
            <p:extLst>
              <p:ext uri="{D42A27DB-BD31-4B8C-83A1-F6EECF244321}">
                <p14:modId xmlns:p14="http://schemas.microsoft.com/office/powerpoint/2010/main" val="428052173"/>
              </p:ext>
            </p:extLst>
          </p:nvPr>
        </p:nvGraphicFramePr>
        <p:xfrm>
          <a:off x="802640" y="1379220"/>
          <a:ext cx="9834880" cy="4099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298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AB5CC-ACCB-27A8-3E8C-D06B9E09F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E7064-14A8-42E4-5B32-7B873658C403}"/>
              </a:ext>
            </a:extLst>
          </p:cNvPr>
          <p:cNvSpPr>
            <a:spLocks noGrp="1"/>
          </p:cNvSpPr>
          <p:nvPr>
            <p:ph type="title"/>
          </p:nvPr>
        </p:nvSpPr>
        <p:spPr/>
        <p:txBody>
          <a:bodyPr wrap="square" anchor="ctr">
            <a:normAutofit/>
          </a:bodyPr>
          <a:lstStyle/>
          <a:p>
            <a:pPr>
              <a:lnSpc>
                <a:spcPct val="90000"/>
              </a:lnSpc>
            </a:pPr>
            <a:r>
              <a:rPr lang="en-US" sz="3300" dirty="0">
                <a:solidFill>
                  <a:schemeClr val="tx1"/>
                </a:solidFill>
              </a:rPr>
              <a:t>Configure workspace and item-level permissions</a:t>
            </a:r>
          </a:p>
        </p:txBody>
      </p:sp>
      <p:sp>
        <p:nvSpPr>
          <p:cNvPr id="14" name="Text Placeholder 13">
            <a:extLst>
              <a:ext uri="{FF2B5EF4-FFF2-40B4-BE49-F238E27FC236}">
                <a16:creationId xmlns:a16="http://schemas.microsoft.com/office/drawing/2014/main" id="{29A2F247-1458-8488-181E-3E3BA784EE20}"/>
              </a:ext>
            </a:extLst>
          </p:cNvPr>
          <p:cNvSpPr>
            <a:spLocks noGrp="1"/>
          </p:cNvSpPr>
          <p:nvPr>
            <p:ph type="body" sz="quarter" idx="19"/>
          </p:nvPr>
        </p:nvSpPr>
        <p:spPr>
          <a:xfrm>
            <a:off x="858476" y="1334059"/>
            <a:ext cx="4275763" cy="338554"/>
          </a:xfrm>
        </p:spPr>
        <p:txBody>
          <a:bodyPr/>
          <a:lstStyle/>
          <a:p>
            <a:r>
              <a:rPr lang="en-US" dirty="0"/>
              <a:t>Workspace access</a:t>
            </a:r>
          </a:p>
        </p:txBody>
      </p:sp>
      <p:pic>
        <p:nvPicPr>
          <p:cNvPr id="10" name="Picture 9" descr="Screenshot of the Manage access pane in a workspace with the four roles showing.">
            <a:extLst>
              <a:ext uri="{FF2B5EF4-FFF2-40B4-BE49-F238E27FC236}">
                <a16:creationId xmlns:a16="http://schemas.microsoft.com/office/drawing/2014/main" id="{3C84044A-08EA-57E6-190F-BDB25643085E}"/>
              </a:ext>
            </a:extLst>
          </p:cNvPr>
          <p:cNvPicPr>
            <a:picLocks noChangeAspect="1"/>
          </p:cNvPicPr>
          <p:nvPr/>
        </p:nvPicPr>
        <p:blipFill>
          <a:blip r:embed="rId3"/>
          <a:srcRect/>
          <a:stretch/>
        </p:blipFill>
        <p:spPr>
          <a:xfrm>
            <a:off x="858477" y="1859577"/>
            <a:ext cx="3331825" cy="4413207"/>
          </a:xfrm>
          <a:prstGeom prst="rect">
            <a:avLst/>
          </a:prstGeom>
          <a:noFill/>
          <a:ln>
            <a:solidFill>
              <a:schemeClr val="tx1"/>
            </a:solidFill>
          </a:ln>
        </p:spPr>
      </p:pic>
      <p:sp>
        <p:nvSpPr>
          <p:cNvPr id="13" name="Text Placeholder 12">
            <a:extLst>
              <a:ext uri="{FF2B5EF4-FFF2-40B4-BE49-F238E27FC236}">
                <a16:creationId xmlns:a16="http://schemas.microsoft.com/office/drawing/2014/main" id="{991C0778-B6F3-8D58-ECA1-DE30CEED00AE}"/>
              </a:ext>
            </a:extLst>
          </p:cNvPr>
          <p:cNvSpPr>
            <a:spLocks noGrp="1"/>
          </p:cNvSpPr>
          <p:nvPr>
            <p:ph type="body" sz="quarter" idx="16"/>
          </p:nvPr>
        </p:nvSpPr>
        <p:spPr>
          <a:xfrm>
            <a:off x="5704840" y="1334059"/>
            <a:ext cx="5219700" cy="338554"/>
          </a:xfrm>
        </p:spPr>
        <p:txBody>
          <a:bodyPr/>
          <a:lstStyle/>
          <a:p>
            <a:r>
              <a:rPr lang="en-US" dirty="0"/>
              <a:t>Item-level permissions</a:t>
            </a:r>
          </a:p>
        </p:txBody>
      </p:sp>
      <p:pic>
        <p:nvPicPr>
          <p:cNvPr id="8" name="Picture 7" descr="Screenshot of the manage permissions option for a Fabric item">
            <a:extLst>
              <a:ext uri="{FF2B5EF4-FFF2-40B4-BE49-F238E27FC236}">
                <a16:creationId xmlns:a16="http://schemas.microsoft.com/office/drawing/2014/main" id="{189096C5-E60B-2FA7-7E30-2E4EE4EF3B82}"/>
              </a:ext>
            </a:extLst>
          </p:cNvPr>
          <p:cNvPicPr>
            <a:picLocks noChangeAspect="1"/>
          </p:cNvPicPr>
          <p:nvPr/>
        </p:nvPicPr>
        <p:blipFill>
          <a:blip r:embed="rId4"/>
          <a:stretch>
            <a:fillRect/>
          </a:stretch>
        </p:blipFill>
        <p:spPr>
          <a:xfrm>
            <a:off x="5704840" y="1859577"/>
            <a:ext cx="5414169" cy="2097989"/>
          </a:xfrm>
          <a:prstGeom prst="rect">
            <a:avLst/>
          </a:prstGeom>
          <a:noFill/>
          <a:ln>
            <a:solidFill>
              <a:schemeClr val="tx1"/>
            </a:solidFill>
          </a:ln>
        </p:spPr>
      </p:pic>
    </p:spTree>
    <p:extLst>
      <p:ext uri="{BB962C8B-B14F-4D97-AF65-F5344CB8AC3E}">
        <p14:creationId xmlns:p14="http://schemas.microsoft.com/office/powerpoint/2010/main" val="12278943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89EB0-39EF-09CB-DCD8-B47D02072A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039FFB-6232-9FD0-3999-6C6B3106D372}"/>
              </a:ext>
            </a:extLst>
          </p:cNvPr>
          <p:cNvSpPr>
            <a:spLocks noGrp="1"/>
          </p:cNvSpPr>
          <p:nvPr>
            <p:ph type="title"/>
          </p:nvPr>
        </p:nvSpPr>
        <p:spPr/>
        <p:txBody>
          <a:bodyPr/>
          <a:lstStyle/>
          <a:p>
            <a:r>
              <a:rPr lang="en-US" dirty="0"/>
              <a:t>Configure lakehouse read access</a:t>
            </a:r>
          </a:p>
        </p:txBody>
      </p:sp>
      <p:sp>
        <p:nvSpPr>
          <p:cNvPr id="8" name="Text Placeholder 7">
            <a:extLst>
              <a:ext uri="{FF2B5EF4-FFF2-40B4-BE49-F238E27FC236}">
                <a16:creationId xmlns:a16="http://schemas.microsoft.com/office/drawing/2014/main" id="{15B89C35-C9F6-03BE-33C4-622652BB1A81}"/>
              </a:ext>
            </a:extLst>
          </p:cNvPr>
          <p:cNvSpPr>
            <a:spLocks noGrp="1"/>
          </p:cNvSpPr>
          <p:nvPr>
            <p:ph type="body" sz="quarter" idx="17"/>
          </p:nvPr>
        </p:nvSpPr>
        <p:spPr>
          <a:xfrm>
            <a:off x="584200" y="1594155"/>
            <a:ext cx="5364224" cy="430887"/>
          </a:xfrm>
        </p:spPr>
        <p:txBody>
          <a:bodyPr/>
          <a:lstStyle/>
          <a:p>
            <a:r>
              <a:rPr lang="en-US" sz="2800" dirty="0"/>
              <a:t>Control by responsibility</a:t>
            </a:r>
          </a:p>
        </p:txBody>
      </p:sp>
      <p:sp>
        <p:nvSpPr>
          <p:cNvPr id="5" name="Text Placeholder 4">
            <a:extLst>
              <a:ext uri="{FF2B5EF4-FFF2-40B4-BE49-F238E27FC236}">
                <a16:creationId xmlns:a16="http://schemas.microsoft.com/office/drawing/2014/main" id="{159BBC96-B633-1C97-8DAD-5A4FEA64C00A}"/>
              </a:ext>
            </a:extLst>
          </p:cNvPr>
          <p:cNvSpPr>
            <a:spLocks noGrp="1"/>
          </p:cNvSpPr>
          <p:nvPr>
            <p:ph type="body" sz="quarter" idx="15"/>
          </p:nvPr>
        </p:nvSpPr>
        <p:spPr>
          <a:xfrm>
            <a:off x="584200" y="2541538"/>
            <a:ext cx="7323170" cy="1717393"/>
          </a:xfrm>
        </p:spPr>
        <p:txBody>
          <a:bodyPr/>
          <a:lstStyle/>
          <a:p>
            <a:pPr>
              <a:spcAft>
                <a:spcPts val="1800"/>
              </a:spcAft>
            </a:pPr>
            <a:r>
              <a:rPr lang="en-US" sz="2400" dirty="0"/>
              <a:t>SQL endpoint to query table data.</a:t>
            </a:r>
          </a:p>
          <a:p>
            <a:pPr>
              <a:spcAft>
                <a:spcPts val="1800"/>
              </a:spcAft>
            </a:pPr>
            <a:r>
              <a:rPr lang="en-US" sz="2400" dirty="0"/>
              <a:t>Apache Spark to access files.</a:t>
            </a:r>
          </a:p>
          <a:p>
            <a:pPr>
              <a:spcAft>
                <a:spcPts val="1800"/>
              </a:spcAft>
            </a:pPr>
            <a:r>
              <a:rPr lang="en-US" sz="2400" dirty="0"/>
              <a:t>Default semantic model to create Power BI reports.</a:t>
            </a:r>
          </a:p>
        </p:txBody>
      </p:sp>
      <p:pic>
        <p:nvPicPr>
          <p:cNvPr id="10" name="Picture 9" descr="Screenshot of the Grant people access options for a lakehouse">
            <a:extLst>
              <a:ext uri="{FF2B5EF4-FFF2-40B4-BE49-F238E27FC236}">
                <a16:creationId xmlns:a16="http://schemas.microsoft.com/office/drawing/2014/main" id="{E1832ACD-D71F-FBC2-4E8D-9B6479F535A0}"/>
              </a:ext>
            </a:extLst>
          </p:cNvPr>
          <p:cNvPicPr>
            <a:picLocks noChangeAspect="1"/>
          </p:cNvPicPr>
          <p:nvPr/>
        </p:nvPicPr>
        <p:blipFill>
          <a:blip r:embed="rId3"/>
          <a:stretch>
            <a:fillRect/>
          </a:stretch>
        </p:blipFill>
        <p:spPr>
          <a:xfrm>
            <a:off x="8418548" y="148590"/>
            <a:ext cx="2780824" cy="6560820"/>
          </a:xfrm>
          <a:prstGeom prst="rect">
            <a:avLst/>
          </a:prstGeom>
          <a:ln>
            <a:solidFill>
              <a:schemeClr val="tx1"/>
            </a:solidFill>
          </a:ln>
        </p:spPr>
      </p:pic>
    </p:spTree>
    <p:extLst>
      <p:ext uri="{BB962C8B-B14F-4D97-AF65-F5344CB8AC3E}">
        <p14:creationId xmlns:p14="http://schemas.microsoft.com/office/powerpoint/2010/main" val="3546196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1572B5-4E35-0FFB-BD18-08F2339A3F40}"/>
              </a:ext>
            </a:extLst>
          </p:cNvPr>
          <p:cNvSpPr>
            <a:spLocks noGrp="1"/>
          </p:cNvSpPr>
          <p:nvPr>
            <p:ph type="title"/>
          </p:nvPr>
        </p:nvSpPr>
        <p:spPr/>
        <p:txBody>
          <a:bodyPr/>
          <a:lstStyle/>
          <a:p>
            <a:r>
              <a:rPr lang="en-US" dirty="0"/>
              <a:t>Use T-SQL to configure granular permissions</a:t>
            </a:r>
          </a:p>
        </p:txBody>
      </p:sp>
      <p:sp>
        <p:nvSpPr>
          <p:cNvPr id="7" name="Text Placeholder 6">
            <a:extLst>
              <a:ext uri="{FF2B5EF4-FFF2-40B4-BE49-F238E27FC236}">
                <a16:creationId xmlns:a16="http://schemas.microsoft.com/office/drawing/2014/main" id="{43CF0B35-B1FD-4D17-0B0B-2B3C23688F3F}"/>
              </a:ext>
            </a:extLst>
          </p:cNvPr>
          <p:cNvSpPr>
            <a:spLocks noGrp="1"/>
          </p:cNvSpPr>
          <p:nvPr>
            <p:ph type="body" sz="quarter" idx="15"/>
          </p:nvPr>
        </p:nvSpPr>
        <p:spPr>
          <a:xfrm>
            <a:off x="586390" y="1591056"/>
            <a:ext cx="5217510" cy="3471720"/>
          </a:xfrm>
        </p:spPr>
        <p:txBody>
          <a:bodyPr/>
          <a:lstStyle/>
          <a:p>
            <a:r>
              <a:rPr lang="en-US" sz="2400" dirty="0"/>
              <a:t>Control access to objects:</a:t>
            </a:r>
          </a:p>
          <a:p>
            <a:pPr lvl="1"/>
            <a:r>
              <a:rPr lang="en-US" sz="2000" dirty="0"/>
              <a:t>GRANT</a:t>
            </a:r>
          </a:p>
          <a:p>
            <a:pPr lvl="1"/>
            <a:r>
              <a:rPr lang="en-US" sz="2000" dirty="0"/>
              <a:t>DENY</a:t>
            </a:r>
          </a:p>
          <a:p>
            <a:pPr lvl="1"/>
            <a:r>
              <a:rPr lang="en-US" sz="2000" dirty="0"/>
              <a:t>REVOKE</a:t>
            </a:r>
          </a:p>
          <a:p>
            <a:pPr marL="0" indent="0">
              <a:buNone/>
            </a:pPr>
            <a:endParaRPr lang="en-US" sz="2400" dirty="0"/>
          </a:p>
          <a:p>
            <a:r>
              <a:rPr lang="en-US" sz="2400" dirty="0"/>
              <a:t>Configure table-level access:</a:t>
            </a:r>
          </a:p>
          <a:p>
            <a:pPr lvl="1"/>
            <a:r>
              <a:rPr lang="en-US" sz="2000" dirty="0"/>
              <a:t>Row-level security</a:t>
            </a:r>
          </a:p>
          <a:p>
            <a:pPr lvl="1"/>
            <a:r>
              <a:rPr lang="en-US" sz="2000" dirty="0"/>
              <a:t>Column-level security</a:t>
            </a:r>
          </a:p>
          <a:p>
            <a:pPr lvl="1"/>
            <a:r>
              <a:rPr lang="en-US" sz="2000" dirty="0"/>
              <a:t>Dynamic data masking</a:t>
            </a:r>
          </a:p>
        </p:txBody>
      </p:sp>
      <p:pic>
        <p:nvPicPr>
          <p:cNvPr id="10" name="Picture 9" descr="Diagram of a table with row-level security, column-level security, and dynamic data masking applied.">
            <a:extLst>
              <a:ext uri="{FF2B5EF4-FFF2-40B4-BE49-F238E27FC236}">
                <a16:creationId xmlns:a16="http://schemas.microsoft.com/office/drawing/2014/main" id="{2279F838-04BD-D240-BB7A-4D3DC779361D}"/>
              </a:ext>
            </a:extLst>
          </p:cNvPr>
          <p:cNvPicPr>
            <a:picLocks noChangeAspect="1"/>
          </p:cNvPicPr>
          <p:nvPr/>
        </p:nvPicPr>
        <p:blipFill>
          <a:blip r:embed="rId3"/>
          <a:srcRect/>
          <a:stretch/>
        </p:blipFill>
        <p:spPr>
          <a:xfrm>
            <a:off x="5350934" y="2019271"/>
            <a:ext cx="6009898" cy="2819458"/>
          </a:xfrm>
          <a:prstGeom prst="rect">
            <a:avLst/>
          </a:prstGeom>
        </p:spPr>
      </p:pic>
    </p:spTree>
    <p:extLst>
      <p:ext uri="{BB962C8B-B14F-4D97-AF65-F5344CB8AC3E}">
        <p14:creationId xmlns:p14="http://schemas.microsoft.com/office/powerpoint/2010/main" val="26041556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7F93D-3DFF-3071-425A-06AFD00D5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35B10-53A7-0052-590E-3316BE360871}"/>
              </a:ext>
            </a:extLst>
          </p:cNvPr>
          <p:cNvSpPr>
            <a:spLocks noGrp="1"/>
          </p:cNvSpPr>
          <p:nvPr>
            <p:ph type="title"/>
          </p:nvPr>
        </p:nvSpPr>
        <p:spPr/>
        <p:txBody>
          <a:bodyPr wrap="square" anchor="ctr">
            <a:normAutofit/>
          </a:bodyPr>
          <a:lstStyle/>
          <a:p>
            <a:pPr>
              <a:lnSpc>
                <a:spcPct val="90000"/>
              </a:lnSpc>
            </a:pPr>
            <a:r>
              <a:rPr lang="en-US" sz="3300"/>
              <a:t>Use OneLake data access roles to secure data</a:t>
            </a:r>
          </a:p>
        </p:txBody>
      </p:sp>
      <p:sp>
        <p:nvSpPr>
          <p:cNvPr id="14" name="Text Placeholder 13">
            <a:extLst>
              <a:ext uri="{FF2B5EF4-FFF2-40B4-BE49-F238E27FC236}">
                <a16:creationId xmlns:a16="http://schemas.microsoft.com/office/drawing/2014/main" id="{97D68D6C-DD7D-1C3F-127B-00984C3145E0}"/>
              </a:ext>
            </a:extLst>
          </p:cNvPr>
          <p:cNvSpPr>
            <a:spLocks noGrp="1"/>
          </p:cNvSpPr>
          <p:nvPr>
            <p:ph type="body" sz="quarter" idx="15"/>
          </p:nvPr>
        </p:nvSpPr>
        <p:spPr>
          <a:xfrm>
            <a:off x="586390" y="1416637"/>
            <a:ext cx="5217510" cy="738664"/>
          </a:xfrm>
        </p:spPr>
        <p:txBody>
          <a:bodyPr/>
          <a:lstStyle/>
          <a:p>
            <a:pPr marL="0" indent="0">
              <a:buNone/>
            </a:pPr>
            <a:r>
              <a:rPr lang="en-US" sz="2400" dirty="0">
                <a:latin typeface="+mj-lt"/>
              </a:rPr>
              <a:t>Control access to folders and files within the lakehouse.</a:t>
            </a:r>
          </a:p>
        </p:txBody>
      </p:sp>
      <p:sp>
        <p:nvSpPr>
          <p:cNvPr id="15" name="Text Placeholder 14">
            <a:extLst>
              <a:ext uri="{FF2B5EF4-FFF2-40B4-BE49-F238E27FC236}">
                <a16:creationId xmlns:a16="http://schemas.microsoft.com/office/drawing/2014/main" id="{535E7377-96D2-D778-8F71-1064C68AE7D6}"/>
              </a:ext>
            </a:extLst>
          </p:cNvPr>
          <p:cNvSpPr>
            <a:spLocks noGrp="1"/>
          </p:cNvSpPr>
          <p:nvPr>
            <p:ph type="body" sz="quarter" idx="20"/>
          </p:nvPr>
        </p:nvSpPr>
        <p:spPr>
          <a:xfrm>
            <a:off x="6253664" y="1416637"/>
            <a:ext cx="5187106" cy="738664"/>
          </a:xfrm>
        </p:spPr>
        <p:txBody>
          <a:bodyPr/>
          <a:lstStyle/>
          <a:p>
            <a:pPr marL="0" indent="0">
              <a:buNone/>
            </a:pPr>
            <a:r>
              <a:rPr lang="en-US" sz="2400" dirty="0">
                <a:latin typeface="+mj-lt"/>
              </a:rPr>
              <a:t>Create custom roles to grant access to specific folders.</a:t>
            </a:r>
          </a:p>
        </p:txBody>
      </p:sp>
      <p:pic>
        <p:nvPicPr>
          <p:cNvPr id="9" name="Picture 8" descr="Screenshot of the Manage OneLake data access pane with the default reader role.">
            <a:extLst>
              <a:ext uri="{FF2B5EF4-FFF2-40B4-BE49-F238E27FC236}">
                <a16:creationId xmlns:a16="http://schemas.microsoft.com/office/drawing/2014/main" id="{745F06CA-980D-3A0F-EBB9-34618ED8BA9C}"/>
              </a:ext>
            </a:extLst>
          </p:cNvPr>
          <p:cNvPicPr>
            <a:picLocks noChangeAspect="1"/>
          </p:cNvPicPr>
          <p:nvPr/>
        </p:nvPicPr>
        <p:blipFill>
          <a:blip r:embed="rId3"/>
          <a:stretch>
            <a:fillRect/>
          </a:stretch>
        </p:blipFill>
        <p:spPr>
          <a:xfrm>
            <a:off x="586390" y="2494280"/>
            <a:ext cx="5414169" cy="2585265"/>
          </a:xfrm>
          <a:prstGeom prst="rect">
            <a:avLst/>
          </a:prstGeom>
          <a:noFill/>
          <a:ln>
            <a:solidFill>
              <a:schemeClr val="tx1"/>
            </a:solidFill>
          </a:ln>
        </p:spPr>
      </p:pic>
      <p:pic>
        <p:nvPicPr>
          <p:cNvPr id="11" name="Picture 10" descr="Screenshot of the New role option within the OneLake data access configuration. ">
            <a:extLst>
              <a:ext uri="{FF2B5EF4-FFF2-40B4-BE49-F238E27FC236}">
                <a16:creationId xmlns:a16="http://schemas.microsoft.com/office/drawing/2014/main" id="{0266C753-5047-D75A-E35E-1181CFA71062}"/>
              </a:ext>
            </a:extLst>
          </p:cNvPr>
          <p:cNvPicPr>
            <a:picLocks noChangeAspect="1"/>
          </p:cNvPicPr>
          <p:nvPr/>
        </p:nvPicPr>
        <p:blipFill>
          <a:blip r:embed="rId4"/>
          <a:stretch>
            <a:fillRect/>
          </a:stretch>
        </p:blipFill>
        <p:spPr>
          <a:xfrm>
            <a:off x="6978555" y="2410460"/>
            <a:ext cx="3737324" cy="4051300"/>
          </a:xfrm>
          <a:prstGeom prst="rect">
            <a:avLst/>
          </a:prstGeom>
          <a:noFill/>
          <a:ln>
            <a:solidFill>
              <a:schemeClr val="tx1"/>
            </a:solidFill>
          </a:ln>
        </p:spPr>
      </p:pic>
    </p:spTree>
    <p:extLst>
      <p:ext uri="{BB962C8B-B14F-4D97-AF65-F5344CB8AC3E}">
        <p14:creationId xmlns:p14="http://schemas.microsoft.com/office/powerpoint/2010/main" val="1122912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DE5E8-0E1A-3367-703D-C2797CC07B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BDDA2-BE47-B731-077C-310DD2B84143}"/>
              </a:ext>
            </a:extLst>
          </p:cNvPr>
          <p:cNvSpPr>
            <a:spLocks noGrp="1"/>
          </p:cNvSpPr>
          <p:nvPr>
            <p:ph type="title"/>
          </p:nvPr>
        </p:nvSpPr>
        <p:spPr>
          <a:xfrm>
            <a:off x="588262" y="585216"/>
            <a:ext cx="11011600" cy="492443"/>
          </a:xfrm>
        </p:spPr>
        <p:txBody>
          <a:bodyPr/>
          <a:lstStyle/>
          <a:p>
            <a:r>
              <a:rPr lang="en-US" dirty="0"/>
              <a:t>Exercise</a:t>
            </a:r>
          </a:p>
        </p:txBody>
      </p:sp>
      <p:sp>
        <p:nvSpPr>
          <p:cNvPr id="5" name="Text Placeholder 4">
            <a:extLst>
              <a:ext uri="{FF2B5EF4-FFF2-40B4-BE49-F238E27FC236}">
                <a16:creationId xmlns:a16="http://schemas.microsoft.com/office/drawing/2014/main" id="{D9DA58FB-C4D5-C9AF-A559-8347E9A72983}"/>
              </a:ext>
            </a:extLst>
          </p:cNvPr>
          <p:cNvSpPr>
            <a:spLocks noGrp="1"/>
          </p:cNvSpPr>
          <p:nvPr>
            <p:ph type="body" sz="quarter" idx="34"/>
          </p:nvPr>
        </p:nvSpPr>
        <p:spPr>
          <a:xfrm>
            <a:off x="588263" y="2542117"/>
            <a:ext cx="2027938" cy="338554"/>
          </a:xfrm>
        </p:spPr>
        <p:txBody>
          <a:bodyPr/>
          <a:lstStyle/>
          <a:p>
            <a:r>
              <a:rPr lang="en-US" dirty="0"/>
              <a:t>45 minutes</a:t>
            </a:r>
          </a:p>
        </p:txBody>
      </p:sp>
      <p:sp>
        <p:nvSpPr>
          <p:cNvPr id="12" name="Text Placeholder 11">
            <a:extLst>
              <a:ext uri="{FF2B5EF4-FFF2-40B4-BE49-F238E27FC236}">
                <a16:creationId xmlns:a16="http://schemas.microsoft.com/office/drawing/2014/main" id="{80C67425-131B-7F9E-8EA0-B73AA1C0B249}"/>
              </a:ext>
            </a:extLst>
          </p:cNvPr>
          <p:cNvSpPr>
            <a:spLocks noGrp="1"/>
          </p:cNvSpPr>
          <p:nvPr>
            <p:ph type="body" sz="quarter" idx="17"/>
          </p:nvPr>
        </p:nvSpPr>
        <p:spPr>
          <a:xfrm>
            <a:off x="4356039" y="1926472"/>
            <a:ext cx="7243823" cy="430887"/>
          </a:xfrm>
        </p:spPr>
        <p:txBody>
          <a:bodyPr/>
          <a:lstStyle/>
          <a:p>
            <a:r>
              <a:rPr lang="en-US" sz="2800" dirty="0"/>
              <a:t>Secure data access in Microsoft Fabric</a:t>
            </a:r>
          </a:p>
        </p:txBody>
      </p:sp>
      <p:sp>
        <p:nvSpPr>
          <p:cNvPr id="4" name="Text Placeholder 3">
            <a:extLst>
              <a:ext uri="{FF2B5EF4-FFF2-40B4-BE49-F238E27FC236}">
                <a16:creationId xmlns:a16="http://schemas.microsoft.com/office/drawing/2014/main" id="{B6DA98CA-8543-8BB8-E90A-C729F1B71C3E}"/>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40466004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a:xfrm>
            <a:off x="588262" y="585216"/>
            <a:ext cx="11011600" cy="492443"/>
          </a:xfrm>
        </p:spPr>
        <p:txBody>
          <a:bodyPr/>
          <a:lstStyle/>
          <a:p>
            <a:r>
              <a:rPr lang="en-US" dirty="0"/>
              <a:t>Knowledge check</a:t>
            </a:r>
          </a:p>
        </p:txBody>
      </p:sp>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7"/>
          </p:nvPr>
        </p:nvSpPr>
        <p:spPr>
          <a:xfrm>
            <a:off x="1233488" y="1390987"/>
            <a:ext cx="8778875" cy="492443"/>
          </a:xfrm>
        </p:spPr>
        <p:txBody>
          <a:bodyPr/>
          <a:lstStyle/>
          <a:p>
            <a:r>
              <a:rPr lang="en-US" sz="1600" dirty="0"/>
              <a:t>What workspace role should be assigned to a data engineer who needs to create Fabric items and read all data in an existing lakehouse?</a:t>
            </a:r>
          </a:p>
        </p:txBody>
      </p:sp>
      <p:sp>
        <p:nvSpPr>
          <p:cNvPr id="14" name="Text Placeholder 13">
            <a:extLst>
              <a:ext uri="{FF2B5EF4-FFF2-40B4-BE49-F238E27FC236}">
                <a16:creationId xmlns:a16="http://schemas.microsoft.com/office/drawing/2014/main" id="{6C540F72-E511-C28A-8A13-7F44467C0993}"/>
              </a:ext>
            </a:extLst>
          </p:cNvPr>
          <p:cNvSpPr>
            <a:spLocks noGrp="1"/>
          </p:cNvSpPr>
          <p:nvPr>
            <p:ph type="body" sz="quarter" idx="15"/>
          </p:nvPr>
        </p:nvSpPr>
        <p:spPr>
          <a:xfrm>
            <a:off x="1237265" y="1994124"/>
            <a:ext cx="8775098" cy="837152"/>
          </a:xfrm>
        </p:spPr>
        <p:txBody>
          <a:bodyPr/>
          <a:lstStyle/>
          <a:p>
            <a:r>
              <a:rPr lang="en-US" sz="1600" dirty="0"/>
              <a:t>Viewer</a:t>
            </a:r>
          </a:p>
          <a:p>
            <a:r>
              <a:rPr lang="en-US" sz="1600" dirty="0"/>
              <a:t>Contributor</a:t>
            </a:r>
          </a:p>
          <a:p>
            <a:r>
              <a:rPr lang="en-US" sz="1600" dirty="0"/>
              <a:t>Admin</a:t>
            </a:r>
          </a:p>
        </p:txBody>
      </p:sp>
      <p:sp>
        <p:nvSpPr>
          <p:cNvPr id="11" name="Text Placeholder 10">
            <a:extLst>
              <a:ext uri="{FF2B5EF4-FFF2-40B4-BE49-F238E27FC236}">
                <a16:creationId xmlns:a16="http://schemas.microsoft.com/office/drawing/2014/main" id="{119C19B0-2389-6DDB-3D0B-CDBBDC6624F2}"/>
              </a:ext>
            </a:extLst>
          </p:cNvPr>
          <p:cNvSpPr>
            <a:spLocks noGrp="1"/>
          </p:cNvSpPr>
          <p:nvPr>
            <p:ph type="body" sz="quarter" idx="22"/>
          </p:nvPr>
        </p:nvSpPr>
        <p:spPr>
          <a:xfrm>
            <a:off x="1235075" y="3042690"/>
            <a:ext cx="8778782" cy="246221"/>
          </a:xfrm>
        </p:spPr>
        <p:txBody>
          <a:bodyPr/>
          <a:lstStyle/>
          <a:p>
            <a:r>
              <a:rPr lang="en-US" sz="1600" dirty="0"/>
              <a:t>What is order of evaluation of access in Fabric?</a:t>
            </a:r>
          </a:p>
        </p:txBody>
      </p:sp>
      <p:sp>
        <p:nvSpPr>
          <p:cNvPr id="12" name="Text Placeholder 11">
            <a:extLst>
              <a:ext uri="{FF2B5EF4-FFF2-40B4-BE49-F238E27FC236}">
                <a16:creationId xmlns:a16="http://schemas.microsoft.com/office/drawing/2014/main" id="{F7100BFD-C5AF-5E76-68DE-CC4D061292E2}"/>
              </a:ext>
            </a:extLst>
          </p:cNvPr>
          <p:cNvSpPr>
            <a:spLocks noGrp="1"/>
          </p:cNvSpPr>
          <p:nvPr>
            <p:ph type="body" sz="quarter" idx="23"/>
          </p:nvPr>
        </p:nvSpPr>
        <p:spPr>
          <a:xfrm>
            <a:off x="1237265" y="3449013"/>
            <a:ext cx="8775098" cy="837152"/>
          </a:xfrm>
        </p:spPr>
        <p:txBody>
          <a:bodyPr/>
          <a:lstStyle/>
          <a:p>
            <a:r>
              <a:rPr lang="en-US" sz="1600" dirty="0"/>
              <a:t>Data security, Fabric access, Microsoft Entra ID authentication</a:t>
            </a:r>
          </a:p>
          <a:p>
            <a:r>
              <a:rPr lang="en-US" sz="1600" dirty="0"/>
              <a:t>Microsoft Entra ID authentication, Fabric access, Data security</a:t>
            </a:r>
          </a:p>
          <a:p>
            <a:r>
              <a:rPr lang="en-US" sz="1600" dirty="0"/>
              <a:t>Fabric access, Microsoft Entra ID authentication, Data security </a:t>
            </a:r>
          </a:p>
        </p:txBody>
      </p:sp>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20"/>
          </p:nvPr>
        </p:nvSpPr>
        <p:spPr>
          <a:xfrm>
            <a:off x="1235075" y="4492625"/>
            <a:ext cx="8778875" cy="246221"/>
          </a:xfrm>
        </p:spPr>
        <p:txBody>
          <a:bodyPr/>
          <a:lstStyle/>
          <a:p>
            <a:r>
              <a:rPr lang="en-US" sz="1600" dirty="0"/>
              <a:t>Which of the following tools can be used to apply granular data access permissions in Fabric?</a:t>
            </a:r>
          </a:p>
        </p:txBody>
      </p:sp>
      <p:sp>
        <p:nvSpPr>
          <p:cNvPr id="7" name="Text Placeholder 6">
            <a:extLst>
              <a:ext uri="{FF2B5EF4-FFF2-40B4-BE49-F238E27FC236}">
                <a16:creationId xmlns:a16="http://schemas.microsoft.com/office/drawing/2014/main" id="{E8E384EC-0F88-A273-8C67-C60F58D52EE3}"/>
              </a:ext>
            </a:extLst>
          </p:cNvPr>
          <p:cNvSpPr>
            <a:spLocks noGrp="1"/>
          </p:cNvSpPr>
          <p:nvPr>
            <p:ph type="body" sz="quarter" idx="21"/>
          </p:nvPr>
        </p:nvSpPr>
        <p:spPr>
          <a:xfrm>
            <a:off x="1237265" y="4898755"/>
            <a:ext cx="8775098" cy="837152"/>
          </a:xfrm>
        </p:spPr>
        <p:txBody>
          <a:bodyPr/>
          <a:lstStyle/>
          <a:p>
            <a:r>
              <a:rPr lang="en-US" sz="1600" dirty="0"/>
              <a:t>OneLake data access roles</a:t>
            </a:r>
          </a:p>
          <a:p>
            <a:r>
              <a:rPr lang="en-US" sz="1600" dirty="0"/>
              <a:t>Data Manipulation Language (DML)</a:t>
            </a:r>
          </a:p>
          <a:p>
            <a:r>
              <a:rPr lang="en-US" sz="1600" dirty="0"/>
              <a:t>Column-level security in the semantic model</a:t>
            </a:r>
          </a:p>
        </p:txBody>
      </p:sp>
      <p:sp>
        <p:nvSpPr>
          <p:cNvPr id="16" name="Oval 15">
            <a:extLst>
              <a:ext uri="{FF2B5EF4-FFF2-40B4-BE49-F238E27FC236}">
                <a16:creationId xmlns:a16="http://schemas.microsoft.com/office/drawing/2014/main" id="{DE32FA07-CF9D-DF29-FA73-D748709CE9EC}"/>
              </a:ext>
              <a:ext uri="{C183D7F6-B498-43B3-948B-1728B52AA6E4}">
                <adec:decorative xmlns:adec="http://schemas.microsoft.com/office/drawing/2017/decorative" val="1"/>
              </a:ext>
            </a:extLst>
          </p:cNvPr>
          <p:cNvSpPr/>
          <p:nvPr/>
        </p:nvSpPr>
        <p:spPr bwMode="auto">
          <a:xfrm>
            <a:off x="762630" y="1446377"/>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1</a:t>
            </a:r>
            <a:endParaRPr kumimoji="0" lang="en-IN" sz="1800" b="1" i="0" u="none" strike="noStrike" cap="none" spc="0" normalizeH="0" baseline="0" noProof="0" dirty="0">
              <a:ln>
                <a:noFill/>
              </a:ln>
              <a:solidFill>
                <a:schemeClr val="tx1"/>
              </a:solidFill>
              <a:effectLst/>
              <a:uLnTx/>
              <a:uFillTx/>
            </a:endParaRPr>
          </a:p>
        </p:txBody>
      </p:sp>
      <p:sp>
        <p:nvSpPr>
          <p:cNvPr id="19" name="Graphic 26">
            <a:extLst>
              <a:ext uri="{FF2B5EF4-FFF2-40B4-BE49-F238E27FC236}">
                <a16:creationId xmlns:a16="http://schemas.microsoft.com/office/drawing/2014/main" id="{2A802B18-90EE-4B3D-97B9-9C05EE0CED14}"/>
              </a:ext>
              <a:ext uri="{C183D7F6-B498-43B3-948B-1728B52AA6E4}">
                <adec:decorative xmlns:adec="http://schemas.microsoft.com/office/drawing/2017/decorative" val="1"/>
              </a:ext>
            </a:extLst>
          </p:cNvPr>
          <p:cNvSpPr/>
          <p:nvPr/>
        </p:nvSpPr>
        <p:spPr>
          <a:xfrm>
            <a:off x="1256311" y="235511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Oval 16">
            <a:extLst>
              <a:ext uri="{FF2B5EF4-FFF2-40B4-BE49-F238E27FC236}">
                <a16:creationId xmlns:a16="http://schemas.microsoft.com/office/drawing/2014/main" id="{41E62654-0258-FFDC-801B-C493A531CA23}"/>
              </a:ext>
              <a:ext uri="{C183D7F6-B498-43B3-948B-1728B52AA6E4}">
                <adec:decorative xmlns:adec="http://schemas.microsoft.com/office/drawing/2017/decorative" val="1"/>
              </a:ext>
            </a:extLst>
          </p:cNvPr>
          <p:cNvSpPr/>
          <p:nvPr/>
        </p:nvSpPr>
        <p:spPr bwMode="auto">
          <a:xfrm>
            <a:off x="762630" y="304413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2</a:t>
            </a:r>
            <a:endParaRPr kumimoji="0" lang="en-IN" sz="1800" b="1" i="0" u="none" strike="noStrike" cap="none" spc="0" normalizeH="0" baseline="0" noProof="0" dirty="0">
              <a:ln>
                <a:noFill/>
              </a:ln>
              <a:solidFill>
                <a:schemeClr val="tx1"/>
              </a:solidFill>
              <a:effectLst/>
              <a:uLnTx/>
              <a:uFillTx/>
            </a:endParaRPr>
          </a:p>
        </p:txBody>
      </p:sp>
      <p:sp>
        <p:nvSpPr>
          <p:cNvPr id="20" name="Graphic 26">
            <a:extLst>
              <a:ext uri="{FF2B5EF4-FFF2-40B4-BE49-F238E27FC236}">
                <a16:creationId xmlns:a16="http://schemas.microsoft.com/office/drawing/2014/main" id="{A6D58C0B-F1D4-4714-863A-BC2F0F1C195B}"/>
              </a:ext>
              <a:ext uri="{C183D7F6-B498-43B3-948B-1728B52AA6E4}">
                <adec:decorative xmlns:adec="http://schemas.microsoft.com/office/drawing/2017/decorative" val="1"/>
              </a:ext>
            </a:extLst>
          </p:cNvPr>
          <p:cNvSpPr/>
          <p:nvPr/>
        </p:nvSpPr>
        <p:spPr>
          <a:xfrm>
            <a:off x="1256311" y="379062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18" name="Oval 17">
            <a:extLst>
              <a:ext uri="{FF2B5EF4-FFF2-40B4-BE49-F238E27FC236}">
                <a16:creationId xmlns:a16="http://schemas.microsoft.com/office/drawing/2014/main" id="{6491D510-2ED1-9C8A-63FF-623FAC4E7B2F}"/>
              </a:ext>
              <a:ext uri="{C183D7F6-B498-43B3-948B-1728B52AA6E4}">
                <adec:decorative xmlns:adec="http://schemas.microsoft.com/office/drawing/2017/decorative" val="1"/>
              </a:ext>
            </a:extLst>
          </p:cNvPr>
          <p:cNvSpPr/>
          <p:nvPr/>
        </p:nvSpPr>
        <p:spPr bwMode="auto">
          <a:xfrm>
            <a:off x="762630" y="4643229"/>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3</a:t>
            </a:r>
            <a:endParaRPr kumimoji="0" lang="en-IN" sz="1800" b="1" i="0" u="none" strike="noStrike" cap="none" spc="0" normalizeH="0" baseline="0" noProof="0" dirty="0">
              <a:ln>
                <a:noFill/>
              </a:ln>
              <a:solidFill>
                <a:schemeClr val="tx1"/>
              </a:solidFill>
              <a:effectLst/>
              <a:uLnTx/>
              <a:uFillTx/>
            </a:endParaRPr>
          </a:p>
        </p:txBody>
      </p:sp>
      <p:sp>
        <p:nvSpPr>
          <p:cNvPr id="21" name="Graphic 26">
            <a:extLst>
              <a:ext uri="{FF2B5EF4-FFF2-40B4-BE49-F238E27FC236}">
                <a16:creationId xmlns:a16="http://schemas.microsoft.com/office/drawing/2014/main" id="{962197A6-871C-4723-B214-AF9644775C2D}"/>
              </a:ext>
              <a:ext uri="{C183D7F6-B498-43B3-948B-1728B52AA6E4}">
                <adec:decorative xmlns:adec="http://schemas.microsoft.com/office/drawing/2017/decorative" val="1"/>
              </a:ext>
            </a:extLst>
          </p:cNvPr>
          <p:cNvSpPr/>
          <p:nvPr/>
        </p:nvSpPr>
        <p:spPr>
          <a:xfrm>
            <a:off x="1245870" y="496234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86583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BFDB6-F190-18DC-7A41-9AD2D73EBCE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6CA91F6-0AC6-525F-3F41-CF4616F23D63}"/>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F68083EB-0706-8109-1345-FCD9731FA009}"/>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learned:</a:t>
            </a:r>
          </a:p>
        </p:txBody>
      </p:sp>
      <p:sp>
        <p:nvSpPr>
          <p:cNvPr id="13" name="Rounded Rectangle 3_1">
            <a:extLst>
              <a:ext uri="{FF2B5EF4-FFF2-40B4-BE49-F238E27FC236}">
                <a16:creationId xmlns:a16="http://schemas.microsoft.com/office/drawing/2014/main" id="{647EB57A-F237-7DBE-A5B2-DE1BE83CA163}"/>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1FF4666E-A5D6-0F3E-3489-BE36FD4FF539}"/>
              </a:ext>
            </a:extLst>
          </p:cNvPr>
          <p:cNvSpPr txBox="1"/>
          <p:nvPr/>
        </p:nvSpPr>
        <p:spPr>
          <a:xfrm>
            <a:off x="1062499" y="2382559"/>
            <a:ext cx="9668832" cy="2031325"/>
          </a:xfrm>
          <a:prstGeom prst="rect">
            <a:avLst/>
          </a:prstGeom>
          <a:noFill/>
        </p:spPr>
        <p:txBody>
          <a:bodyPr wrap="square">
            <a:spAutoFit/>
          </a:bodyPr>
          <a:lstStyle/>
          <a:p>
            <a:pPr marL="400050" indent="-285750">
              <a:spcBef>
                <a:spcPts val="0"/>
              </a:spcBef>
              <a:spcAft>
                <a:spcPts val="1200"/>
              </a:spcAft>
              <a:buFont typeface="Arial" panose="020B0604020202020204" pitchFamily="34" charset="0"/>
              <a:buChar char="•"/>
            </a:pPr>
            <a:r>
              <a:rPr lang="en-US" sz="2400" dirty="0"/>
              <a:t>Access control features in Fabric</a:t>
            </a:r>
          </a:p>
          <a:p>
            <a:pPr marL="400050" indent="-285750">
              <a:spcBef>
                <a:spcPts val="0"/>
              </a:spcBef>
              <a:spcAft>
                <a:spcPts val="1200"/>
              </a:spcAft>
              <a:buFont typeface="Arial" panose="020B0604020202020204" pitchFamily="34" charset="0"/>
              <a:buChar char="•"/>
            </a:pPr>
            <a:r>
              <a:rPr lang="en-US" sz="2400" dirty="0"/>
              <a:t>Data access management with multi-layer security</a:t>
            </a:r>
          </a:p>
          <a:p>
            <a:pPr marL="400050" indent="-285750">
              <a:spcBef>
                <a:spcPts val="0"/>
              </a:spcBef>
              <a:spcAft>
                <a:spcPts val="1200"/>
              </a:spcAft>
              <a:buFont typeface="Arial" panose="020B0604020202020204" pitchFamily="34" charset="0"/>
              <a:buChar char="•"/>
            </a:pPr>
            <a:r>
              <a:rPr lang="en-US" sz="2400" dirty="0"/>
              <a:t>Workspace and individual data item security configurations</a:t>
            </a:r>
          </a:p>
          <a:p>
            <a:pPr marL="400050" indent="-285750">
              <a:spcBef>
                <a:spcPts val="0"/>
              </a:spcBef>
              <a:spcAft>
                <a:spcPts val="1200"/>
              </a:spcAft>
              <a:buFont typeface="Arial" panose="020B0604020202020204" pitchFamily="34" charset="0"/>
              <a:buChar char="•"/>
            </a:pPr>
            <a:r>
              <a:rPr lang="en-US" sz="2400" dirty="0"/>
              <a:t>Apply granular permissions</a:t>
            </a:r>
          </a:p>
        </p:txBody>
      </p:sp>
    </p:spTree>
    <p:extLst>
      <p:ext uri="{BB962C8B-B14F-4D97-AF65-F5344CB8AC3E}">
        <p14:creationId xmlns:p14="http://schemas.microsoft.com/office/powerpoint/2010/main" val="39342122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AC151-0CD3-6B19-155F-C865D2561C6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794D50-F967-83D2-FFB5-7FD186297E25}"/>
              </a:ext>
            </a:extLst>
          </p:cNvPr>
          <p:cNvSpPr>
            <a:spLocks noGrp="1"/>
          </p:cNvSpPr>
          <p:nvPr>
            <p:ph type="title"/>
          </p:nvPr>
        </p:nvSpPr>
        <p:spPr>
          <a:xfrm>
            <a:off x="588262" y="585216"/>
            <a:ext cx="11011600" cy="492443"/>
          </a:xfrm>
        </p:spPr>
        <p:txBody>
          <a:bodyPr/>
          <a:lstStyle/>
          <a:p>
            <a:r>
              <a:rPr lang="en-US"/>
              <a:t>Further reading</a:t>
            </a:r>
            <a:endParaRPr lang="en-US" dirty="0"/>
          </a:p>
        </p:txBody>
      </p:sp>
      <p:sp>
        <p:nvSpPr>
          <p:cNvPr id="15" name="Text Placeholder 14">
            <a:extLst>
              <a:ext uri="{FF2B5EF4-FFF2-40B4-BE49-F238E27FC236}">
                <a16:creationId xmlns:a16="http://schemas.microsoft.com/office/drawing/2014/main" id="{E69916DF-2803-95EA-21AD-3219C8FB2E2C}"/>
              </a:ext>
            </a:extLst>
          </p:cNvPr>
          <p:cNvSpPr>
            <a:spLocks noGrp="1"/>
          </p:cNvSpPr>
          <p:nvPr>
            <p:ph type="body" sz="quarter" idx="15"/>
          </p:nvPr>
        </p:nvSpPr>
        <p:spPr>
          <a:xfrm>
            <a:off x="586389" y="1591056"/>
            <a:ext cx="8193024" cy="369332"/>
          </a:xfrm>
        </p:spPr>
        <p:txBody>
          <a:bodyPr/>
          <a:lstStyle/>
          <a:p>
            <a:r>
              <a:rPr lang="en-US" sz="2400" dirty="0"/>
              <a:t>Secure data in Microsoft Fabric</a:t>
            </a:r>
          </a:p>
        </p:txBody>
      </p:sp>
      <p:sp>
        <p:nvSpPr>
          <p:cNvPr id="16" name="Text Placeholder 15">
            <a:extLst>
              <a:ext uri="{FF2B5EF4-FFF2-40B4-BE49-F238E27FC236}">
                <a16:creationId xmlns:a16="http://schemas.microsoft.com/office/drawing/2014/main" id="{8FF348C5-8EF2-CF31-8EE2-77045F5810C2}"/>
              </a:ext>
            </a:extLst>
          </p:cNvPr>
          <p:cNvSpPr>
            <a:spLocks noGrp="1"/>
          </p:cNvSpPr>
          <p:nvPr>
            <p:ph type="body" sz="quarter" idx="19"/>
          </p:nvPr>
        </p:nvSpPr>
        <p:spPr>
          <a:xfrm>
            <a:off x="586389" y="2181830"/>
            <a:ext cx="8193024" cy="307777"/>
          </a:xfrm>
        </p:spPr>
        <p:txBody>
          <a:bodyPr/>
          <a:lstStyle/>
          <a:p>
            <a:pPr marL="0" indent="0">
              <a:buNone/>
            </a:pPr>
            <a:r>
              <a:rPr lang="en-US" sz="2000" dirty="0">
                <a:solidFill>
                  <a:srgbClr val="0078D4"/>
                </a:solidFill>
                <a:hlinkClick r:id="rId3"/>
              </a:rPr>
              <a:t>https://aka.ms/fabric-secure-data</a:t>
            </a:r>
            <a:r>
              <a:rPr lang="en-US" sz="2000" dirty="0">
                <a:solidFill>
                  <a:srgbClr val="0078D4"/>
                </a:solidFill>
              </a:rPr>
              <a:t> </a:t>
            </a:r>
          </a:p>
        </p:txBody>
      </p:sp>
      <p:grpSp>
        <p:nvGrpSpPr>
          <p:cNvPr id="2" name="Group 1">
            <a:extLst>
              <a:ext uri="{FF2B5EF4-FFF2-40B4-BE49-F238E27FC236}">
                <a16:creationId xmlns:a16="http://schemas.microsoft.com/office/drawing/2014/main" id="{21569044-0F8A-8FF3-25A5-5F3616BA97A4}"/>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3" name="Oval 2">
              <a:extLst>
                <a:ext uri="{FF2B5EF4-FFF2-40B4-BE49-F238E27FC236}">
                  <a16:creationId xmlns:a16="http://schemas.microsoft.com/office/drawing/2014/main" id="{863A3875-DDC1-529E-9D8A-B23822C4F497}"/>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780A3CBE-A0AD-8D04-3363-088EFC0BF661}"/>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Tree>
    <p:extLst>
      <p:ext uri="{BB962C8B-B14F-4D97-AF65-F5344CB8AC3E}">
        <p14:creationId xmlns:p14="http://schemas.microsoft.com/office/powerpoint/2010/main" val="37239004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2934970"/>
            <a:ext cx="3182027" cy="984885"/>
          </a:xfrm>
        </p:spPr>
        <p:txBody>
          <a:bodyPr anchor="ctr"/>
          <a:lstStyle>
            <a:lvl1pPr>
              <a:defRPr>
                <a:solidFill>
                  <a:srgbClr val="2A446F"/>
                </a:solidFill>
              </a:defRPr>
            </a:lvl1pPr>
          </a:lstStyle>
          <a:p>
            <a:r>
              <a:rPr lang="en-US" dirty="0">
                <a:solidFill>
                  <a:schemeClr val="tx1"/>
                </a:solidFill>
              </a:rPr>
              <a:t>Learning objectives</a:t>
            </a:r>
          </a:p>
        </p:txBody>
      </p:sp>
      <p:sp>
        <p:nvSpPr>
          <p:cNvPr id="3" name="Subtitle"/>
          <p:cNvSpPr>
            <a:spLocks noGrp="1"/>
          </p:cNvSpPr>
          <p:nvPr>
            <p:ph type="body" sz="quarter" idx="11" hasCustomPrompt="1"/>
          </p:nvPr>
        </p:nvSpPr>
        <p:spPr>
          <a:xfrm>
            <a:off x="4941888" y="2199385"/>
            <a:ext cx="6667500" cy="2456057"/>
          </a:xfrm>
        </p:spPr>
        <p:txBody>
          <a:bodyPr anchor="ctr"/>
          <a:lstStyle>
            <a:lvl1pPr marL="231775" indent="-231775">
              <a:spcAft>
                <a:spcPts val="600"/>
              </a:spcAft>
              <a:buFont typeface="Wingdings" panose="05000000000000000000" pitchFamily="2" charset="2"/>
              <a:buChar char=""/>
              <a:defRPr sz="1800"/>
            </a:lvl1pPr>
          </a:lstStyle>
          <a:p>
            <a:pPr lvl="1">
              <a:spcAft>
                <a:spcPts val="1800"/>
              </a:spcAft>
            </a:pPr>
            <a:r>
              <a:rPr lang="en-US" sz="2400" dirty="0"/>
              <a:t>Use basic syntax and of Kusto Query Language (KQL) and </a:t>
            </a:r>
            <a:r>
              <a:rPr lang="en-US" sz="2400" dirty="0" err="1"/>
              <a:t>querysets</a:t>
            </a:r>
            <a:r>
              <a:rPr lang="en-US" sz="2400" dirty="0"/>
              <a:t>.</a:t>
            </a:r>
          </a:p>
          <a:p>
            <a:pPr lvl="1">
              <a:spcAft>
                <a:spcPts val="1800"/>
              </a:spcAft>
            </a:pPr>
            <a:r>
              <a:rPr lang="en-US" sz="2400" dirty="0"/>
              <a:t>Describe how to execute T-SQL queries in the Queryset canvas. </a:t>
            </a:r>
          </a:p>
          <a:p>
            <a:pPr lvl="1">
              <a:spcAft>
                <a:spcPts val="1800"/>
              </a:spcAft>
            </a:pPr>
            <a:r>
              <a:rPr lang="en-US" sz="2400" dirty="0"/>
              <a:t>Copy, export, and share data results.</a:t>
            </a:r>
          </a:p>
        </p:txBody>
      </p:sp>
    </p:spTree>
    <p:extLst>
      <p:ext uri="{BB962C8B-B14F-4D97-AF65-F5344CB8AC3E}">
        <p14:creationId xmlns:p14="http://schemas.microsoft.com/office/powerpoint/2010/main" val="313512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8632-0ECC-A45F-82C4-78ED7E7FEE82}"/>
              </a:ext>
            </a:extLst>
          </p:cNvPr>
          <p:cNvSpPr>
            <a:spLocks noGrp="1"/>
          </p:cNvSpPr>
          <p:nvPr>
            <p:ph type="title"/>
          </p:nvPr>
        </p:nvSpPr>
        <p:spPr/>
        <p:txBody>
          <a:bodyPr/>
          <a:lstStyle/>
          <a:p>
            <a:r>
              <a:rPr lang="en-US" dirty="0"/>
              <a:t>Administer Microsoft Fabric</a:t>
            </a:r>
          </a:p>
        </p:txBody>
      </p:sp>
    </p:spTree>
    <p:extLst>
      <p:ext uri="{BB962C8B-B14F-4D97-AF65-F5344CB8AC3E}">
        <p14:creationId xmlns:p14="http://schemas.microsoft.com/office/powerpoint/2010/main" val="199008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2934970"/>
            <a:ext cx="3182027" cy="984885"/>
          </a:xfrm>
        </p:spPr>
        <p:txBody>
          <a:bodyPr anchor="ctr"/>
          <a:lstStyle>
            <a:lvl1pPr>
              <a:defRPr>
                <a:solidFill>
                  <a:srgbClr val="2A446F"/>
                </a:solidFill>
              </a:defRPr>
            </a:lvl1pPr>
          </a:lstStyle>
          <a:p>
            <a:r>
              <a:rPr lang="en-US" dirty="0">
                <a:solidFill>
                  <a:schemeClr val="tx1"/>
                </a:solidFill>
              </a:rPr>
              <a:t>Learning objectives</a:t>
            </a:r>
          </a:p>
        </p:txBody>
      </p:sp>
      <p:sp>
        <p:nvSpPr>
          <p:cNvPr id="3" name="Subtitle"/>
          <p:cNvSpPr>
            <a:spLocks noGrp="1"/>
          </p:cNvSpPr>
          <p:nvPr>
            <p:ph type="body" sz="quarter" idx="11"/>
          </p:nvPr>
        </p:nvSpPr>
        <p:spPr>
          <a:xfrm>
            <a:off x="4941888" y="2694905"/>
            <a:ext cx="6667500" cy="1465016"/>
          </a:xfrm>
        </p:spPr>
        <p:txBody>
          <a:bodyPr anchor="ctr"/>
          <a:lstStyle>
            <a:lvl1pPr marL="231775" indent="-231775">
              <a:spcAft>
                <a:spcPts val="600"/>
              </a:spcAft>
              <a:buFont typeface="Wingdings" panose="05000000000000000000" pitchFamily="2" charset="2"/>
              <a:buChar char=""/>
              <a:defRPr sz="1800"/>
            </a:lvl1pPr>
          </a:lstStyle>
          <a:p>
            <a:pPr lvl="1"/>
            <a:r>
              <a:rPr lang="en-US" sz="2800" dirty="0"/>
              <a:t>Describe Fabric admin tasks</a:t>
            </a:r>
          </a:p>
          <a:p>
            <a:pPr lvl="1"/>
            <a:r>
              <a:rPr lang="en-US" sz="2800" dirty="0"/>
              <a:t>Navigate the admin center</a:t>
            </a:r>
          </a:p>
          <a:p>
            <a:pPr lvl="1"/>
            <a:r>
              <a:rPr lang="en-US" sz="2800" dirty="0"/>
              <a:t>Manage user access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lnSpc>
                <a:spcPct val="100000"/>
              </a:lnSpc>
              <a:defRPr sz="3600">
                <a:solidFill>
                  <a:srgbClr val="2A446F"/>
                </a:solidFill>
              </a:defRPr>
            </a:lvl1pPr>
          </a:lstStyle>
          <a:p>
            <a:r>
              <a:rPr lang="en-US" sz="3200" dirty="0">
                <a:solidFill>
                  <a:schemeClr val="tx1"/>
                </a:solidFill>
              </a:rPr>
              <a:t>Understand the Fabric Architecture</a:t>
            </a:r>
          </a:p>
        </p:txBody>
      </p:sp>
      <p:sp>
        <p:nvSpPr>
          <p:cNvPr id="3" name="Subtitle"/>
          <p:cNvSpPr>
            <a:spLocks noGrp="1"/>
          </p:cNvSpPr>
          <p:nvPr>
            <p:ph sz="quarter" idx="10"/>
          </p:nvPr>
        </p:nvSpPr>
        <p:spPr>
          <a:xfrm>
            <a:off x="586581" y="1229727"/>
            <a:ext cx="11018838" cy="128016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Microsoft Fabric is an all-in-one analytics solution for enterprises that covers everything from data movement to data science, real-time </a:t>
            </a:r>
            <a:r>
              <a:rPr lang="en-US" dirty="0"/>
              <a:t>intelligence</a:t>
            </a:r>
            <a:r>
              <a:rPr dirty="0"/>
              <a:t>, and business intelligence.</a:t>
            </a:r>
          </a:p>
        </p:txBody>
      </p:sp>
      <p:sp>
        <p:nvSpPr>
          <p:cNvPr id="4" name="New shape"/>
          <p:cNvSpPr/>
          <p:nvPr/>
        </p:nvSpPr>
        <p:spPr>
          <a:xfrm>
            <a:off x="586899" y="2671679"/>
            <a:ext cx="11018520" cy="3046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381000" indent="-365760">
              <a:spcBef>
                <a:spcPct val="20000"/>
              </a:spcBef>
              <a:spcAft>
                <a:spcPct val="20000"/>
              </a:spcAft>
              <a:buChar char="•"/>
            </a:pPr>
            <a:r>
              <a:rPr lang="en-US" sz="2400" dirty="0">
                <a:solidFill>
                  <a:schemeClr val="tx1"/>
                </a:solidFill>
              </a:rPr>
              <a:t>Data warehousing</a:t>
            </a:r>
          </a:p>
          <a:p>
            <a:pPr marL="381000" indent="-365760">
              <a:spcBef>
                <a:spcPct val="20000"/>
              </a:spcBef>
              <a:spcAft>
                <a:spcPct val="20000"/>
              </a:spcAft>
              <a:buChar char="•"/>
            </a:pPr>
            <a:r>
              <a:rPr lang="en-US" sz="2400" dirty="0">
                <a:solidFill>
                  <a:schemeClr val="tx1"/>
                </a:solidFill>
              </a:rPr>
              <a:t>Data engineering</a:t>
            </a:r>
          </a:p>
          <a:p>
            <a:pPr marL="381000" indent="-365760">
              <a:spcBef>
                <a:spcPct val="20000"/>
              </a:spcBef>
              <a:spcAft>
                <a:spcPct val="20000"/>
              </a:spcAft>
              <a:buChar char="•"/>
            </a:pPr>
            <a:r>
              <a:rPr lang="en-US" sz="2400" dirty="0">
                <a:solidFill>
                  <a:schemeClr val="tx1"/>
                </a:solidFill>
              </a:rPr>
              <a:t>Data integration</a:t>
            </a:r>
          </a:p>
          <a:p>
            <a:pPr marL="381000" indent="-365760">
              <a:spcBef>
                <a:spcPct val="20000"/>
              </a:spcBef>
              <a:spcAft>
                <a:spcPct val="20000"/>
              </a:spcAft>
              <a:buChar char="•"/>
            </a:pPr>
            <a:r>
              <a:rPr lang="en-US" sz="2400" dirty="0">
                <a:solidFill>
                  <a:schemeClr val="tx1"/>
                </a:solidFill>
              </a:rPr>
              <a:t>Data science</a:t>
            </a:r>
          </a:p>
          <a:p>
            <a:pPr marL="381000" indent="-365760">
              <a:spcBef>
                <a:spcPct val="20000"/>
              </a:spcBef>
              <a:spcAft>
                <a:spcPct val="20000"/>
              </a:spcAft>
              <a:buChar char="•"/>
            </a:pPr>
            <a:r>
              <a:rPr lang="en-US" sz="2400" dirty="0">
                <a:solidFill>
                  <a:schemeClr val="tx1"/>
                </a:solidFill>
              </a:rPr>
              <a:t>Real-time intelligence</a:t>
            </a:r>
          </a:p>
          <a:p>
            <a:pPr marL="381000" indent="-365760">
              <a:spcBef>
                <a:spcPct val="20000"/>
              </a:spcBef>
              <a:spcAft>
                <a:spcPct val="20000"/>
              </a:spcAft>
              <a:buChar char="•"/>
            </a:pPr>
            <a:r>
              <a:rPr lang="en-US" sz="2400" dirty="0">
                <a:solidFill>
                  <a:schemeClr val="tx1"/>
                </a:solidFill>
              </a:rPr>
              <a:t>Business intelligence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lnSpc>
                <a:spcPct val="100000"/>
              </a:lnSpc>
              <a:defRPr sz="3600">
                <a:solidFill>
                  <a:srgbClr val="2A446F"/>
                </a:solidFill>
              </a:defRPr>
            </a:lvl1pPr>
          </a:lstStyle>
          <a:p>
            <a:r>
              <a:rPr lang="en-US" sz="3200" dirty="0">
                <a:solidFill>
                  <a:schemeClr val="tx1"/>
                </a:solidFill>
              </a:rPr>
              <a:t>Understand Fabric architecture</a:t>
            </a:r>
          </a:p>
        </p:txBody>
      </p:sp>
      <p:grpSp>
        <p:nvGrpSpPr>
          <p:cNvPr id="3" name="Group 2" descr="Diagram of the Fabric architecture, displaying the experiences built on top of OneLake. Within OneLake, workspaces are represented by folders.">
            <a:extLst>
              <a:ext uri="{FF2B5EF4-FFF2-40B4-BE49-F238E27FC236}">
                <a16:creationId xmlns:a16="http://schemas.microsoft.com/office/drawing/2014/main" id="{AE9078D7-3AB8-E406-623E-C7F9E33D6DAD}"/>
              </a:ext>
            </a:extLst>
          </p:cNvPr>
          <p:cNvGrpSpPr/>
          <p:nvPr/>
        </p:nvGrpSpPr>
        <p:grpSpPr>
          <a:xfrm>
            <a:off x="581596" y="1197665"/>
            <a:ext cx="6701167" cy="4560725"/>
            <a:chOff x="581596" y="1197665"/>
            <a:chExt cx="6701167" cy="4560725"/>
          </a:xfrm>
        </p:grpSpPr>
        <p:sp>
          <p:nvSpPr>
            <p:cNvPr id="67" name="Rounded Rectangle 38">
              <a:extLst>
                <a:ext uri="{FF2B5EF4-FFF2-40B4-BE49-F238E27FC236}">
                  <a16:creationId xmlns:a16="http://schemas.microsoft.com/office/drawing/2014/main" id="{D3242E58-6FF7-88B6-5BDC-9E864817E8BA}"/>
                </a:ext>
                <a:ext uri="{C183D7F6-B498-43B3-948B-1728B52AA6E4}">
                  <adec:decorative xmlns:adec="http://schemas.microsoft.com/office/drawing/2017/decorative" val="1"/>
                </a:ext>
              </a:extLst>
            </p:cNvPr>
            <p:cNvSpPr/>
            <p:nvPr/>
          </p:nvSpPr>
          <p:spPr bwMode="auto">
            <a:xfrm>
              <a:off x="581596" y="1197665"/>
              <a:ext cx="6701167" cy="4560725"/>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68" name="Rounded Rectangle 45">
              <a:extLst>
                <a:ext uri="{FF2B5EF4-FFF2-40B4-BE49-F238E27FC236}">
                  <a16:creationId xmlns:a16="http://schemas.microsoft.com/office/drawing/2014/main" id="{376F815A-CE71-C0C2-09B0-DD417EC625AF}"/>
                </a:ext>
              </a:extLst>
            </p:cNvPr>
            <p:cNvSpPr/>
            <p:nvPr/>
          </p:nvSpPr>
          <p:spPr>
            <a:xfrm>
              <a:off x="727694" y="3516228"/>
              <a:ext cx="6408971" cy="1563380"/>
            </a:xfrm>
            <a:prstGeom prst="roundRect">
              <a:avLst>
                <a:gd name="adj" fmla="val 4142"/>
              </a:avLst>
            </a:prstGeom>
            <a:solidFill>
              <a:srgbClr val="0F26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pitchFamily="34" charset="0"/>
                </a:rPr>
                <a:t>OneLake</a:t>
              </a:r>
            </a:p>
          </p:txBody>
        </p:sp>
        <p:sp>
          <p:nvSpPr>
            <p:cNvPr id="69" name="Rounded Rectangle 45">
              <a:extLst>
                <a:ext uri="{FF2B5EF4-FFF2-40B4-BE49-F238E27FC236}">
                  <a16:creationId xmlns:a16="http://schemas.microsoft.com/office/drawing/2014/main" id="{251E309F-7BA2-357B-624C-18074274403D}"/>
                </a:ext>
              </a:extLst>
            </p:cNvPr>
            <p:cNvSpPr/>
            <p:nvPr/>
          </p:nvSpPr>
          <p:spPr>
            <a:xfrm>
              <a:off x="2684172" y="5161483"/>
              <a:ext cx="2496015"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anose="020B0502040204020203" pitchFamily="34" charset="0"/>
                </a:rPr>
                <a:t>Intelligent data foundation</a:t>
              </a:r>
            </a:p>
          </p:txBody>
        </p:sp>
        <p:pic>
          <p:nvPicPr>
            <p:cNvPr id="70" name="Picture 69" descr="Circular icon representing OneLake.">
              <a:extLst>
                <a:ext uri="{FF2B5EF4-FFF2-40B4-BE49-F238E27FC236}">
                  <a16:creationId xmlns:a16="http://schemas.microsoft.com/office/drawing/2014/main" id="{076EB2F9-0C2C-E8F9-429A-FE52CD8CCCCC}"/>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551904" y="3783590"/>
              <a:ext cx="760550" cy="657882"/>
            </a:xfrm>
            <a:prstGeom prst="rect">
              <a:avLst/>
            </a:prstGeom>
          </p:spPr>
        </p:pic>
        <p:cxnSp>
          <p:nvCxnSpPr>
            <p:cNvPr id="78" name="Straight Connector 77">
              <a:extLst>
                <a:ext uri="{FF2B5EF4-FFF2-40B4-BE49-F238E27FC236}">
                  <a16:creationId xmlns:a16="http://schemas.microsoft.com/office/drawing/2014/main" id="{00D1969B-63FE-9FED-1553-F5023166F280}"/>
                </a:ext>
              </a:extLst>
            </p:cNvPr>
            <p:cNvCxnSpPr>
              <a:cxnSpLocks/>
            </p:cNvCxnSpPr>
            <p:nvPr/>
          </p:nvCxnSpPr>
          <p:spPr>
            <a:xfrm>
              <a:off x="1111603" y="2733334"/>
              <a:ext cx="0" cy="695666"/>
            </a:xfrm>
            <a:prstGeom prst="line">
              <a:avLst/>
            </a:prstGeom>
            <a:noFill/>
            <a:ln w="19050" cap="rnd" cmpd="sng" algn="ctr">
              <a:solidFill>
                <a:schemeClr val="tx1"/>
              </a:solidFill>
              <a:prstDash val="solid"/>
              <a:headEnd type="none" w="med" len="med"/>
              <a:tailEnd type="arrow" w="lg" len="sm"/>
            </a:ln>
            <a:effectLst/>
          </p:spPr>
        </p:cxnSp>
        <p:cxnSp>
          <p:nvCxnSpPr>
            <p:cNvPr id="79" name="Straight Connector 78">
              <a:extLst>
                <a:ext uri="{FF2B5EF4-FFF2-40B4-BE49-F238E27FC236}">
                  <a16:creationId xmlns:a16="http://schemas.microsoft.com/office/drawing/2014/main" id="{4D668443-CF4E-1F0B-1BE9-C1717B7C530F}"/>
                </a:ext>
              </a:extLst>
            </p:cNvPr>
            <p:cNvCxnSpPr>
              <a:cxnSpLocks/>
            </p:cNvCxnSpPr>
            <p:nvPr/>
          </p:nvCxnSpPr>
          <p:spPr>
            <a:xfrm>
              <a:off x="2239232" y="2733334"/>
              <a:ext cx="0" cy="695666"/>
            </a:xfrm>
            <a:prstGeom prst="line">
              <a:avLst/>
            </a:prstGeom>
            <a:noFill/>
            <a:ln w="19050" cap="rnd" cmpd="sng" algn="ctr">
              <a:solidFill>
                <a:schemeClr val="tx1"/>
              </a:solidFill>
              <a:prstDash val="solid"/>
              <a:headEnd type="none" w="med" len="med"/>
              <a:tailEnd type="arrow" w="lg" len="sm"/>
            </a:ln>
            <a:effectLst/>
          </p:spPr>
        </p:cxnSp>
        <p:cxnSp>
          <p:nvCxnSpPr>
            <p:cNvPr id="80" name="Straight Connector 79">
              <a:extLst>
                <a:ext uri="{FF2B5EF4-FFF2-40B4-BE49-F238E27FC236}">
                  <a16:creationId xmlns:a16="http://schemas.microsoft.com/office/drawing/2014/main" id="{552221CC-301D-E322-8633-B07E94371F13}"/>
                </a:ext>
              </a:extLst>
            </p:cNvPr>
            <p:cNvCxnSpPr>
              <a:cxnSpLocks/>
            </p:cNvCxnSpPr>
            <p:nvPr/>
          </p:nvCxnSpPr>
          <p:spPr>
            <a:xfrm>
              <a:off x="3307993" y="2733334"/>
              <a:ext cx="0" cy="695666"/>
            </a:xfrm>
            <a:prstGeom prst="line">
              <a:avLst/>
            </a:prstGeom>
            <a:noFill/>
            <a:ln w="19050" cap="rnd" cmpd="sng" algn="ctr">
              <a:solidFill>
                <a:schemeClr val="tx1"/>
              </a:solidFill>
              <a:prstDash val="solid"/>
              <a:headEnd type="none" w="med" len="med"/>
              <a:tailEnd type="arrow" w="lg" len="sm"/>
            </a:ln>
            <a:effectLst/>
          </p:spPr>
        </p:cxnSp>
        <p:cxnSp>
          <p:nvCxnSpPr>
            <p:cNvPr id="81" name="Straight Connector 80">
              <a:extLst>
                <a:ext uri="{FF2B5EF4-FFF2-40B4-BE49-F238E27FC236}">
                  <a16:creationId xmlns:a16="http://schemas.microsoft.com/office/drawing/2014/main" id="{E24B0117-D64D-1F29-701B-57102D8830FB}"/>
                </a:ext>
              </a:extLst>
            </p:cNvPr>
            <p:cNvCxnSpPr>
              <a:cxnSpLocks/>
            </p:cNvCxnSpPr>
            <p:nvPr/>
          </p:nvCxnSpPr>
          <p:spPr>
            <a:xfrm>
              <a:off x="4450460" y="2733334"/>
              <a:ext cx="0" cy="695666"/>
            </a:xfrm>
            <a:prstGeom prst="line">
              <a:avLst/>
            </a:prstGeom>
            <a:noFill/>
            <a:ln w="19050" cap="rnd" cmpd="sng" algn="ctr">
              <a:solidFill>
                <a:schemeClr val="tx1"/>
              </a:solidFill>
              <a:prstDash val="solid"/>
              <a:headEnd type="none" w="med" len="med"/>
              <a:tailEnd type="arrow" w="lg" len="sm"/>
            </a:ln>
            <a:effectLst/>
          </p:spPr>
        </p:cxnSp>
        <p:cxnSp>
          <p:nvCxnSpPr>
            <p:cNvPr id="82" name="Straight Connector 81">
              <a:extLst>
                <a:ext uri="{FF2B5EF4-FFF2-40B4-BE49-F238E27FC236}">
                  <a16:creationId xmlns:a16="http://schemas.microsoft.com/office/drawing/2014/main" id="{282578DB-0AAD-059F-22B2-4759D34F9CC5}"/>
                </a:ext>
              </a:extLst>
            </p:cNvPr>
            <p:cNvCxnSpPr>
              <a:cxnSpLocks/>
            </p:cNvCxnSpPr>
            <p:nvPr/>
          </p:nvCxnSpPr>
          <p:spPr>
            <a:xfrm>
              <a:off x="5586488" y="2733334"/>
              <a:ext cx="0" cy="695666"/>
            </a:xfrm>
            <a:prstGeom prst="line">
              <a:avLst/>
            </a:prstGeom>
            <a:noFill/>
            <a:ln w="19050" cap="rnd" cmpd="sng" algn="ctr">
              <a:solidFill>
                <a:schemeClr val="tx1"/>
              </a:solidFill>
              <a:prstDash val="solid"/>
              <a:headEnd type="none" w="med" len="med"/>
              <a:tailEnd type="arrow" w="lg" len="sm"/>
            </a:ln>
            <a:effectLst/>
          </p:spPr>
        </p:cxnSp>
        <p:cxnSp>
          <p:nvCxnSpPr>
            <p:cNvPr id="84" name="Straight Connector 83">
              <a:extLst>
                <a:ext uri="{FF2B5EF4-FFF2-40B4-BE49-F238E27FC236}">
                  <a16:creationId xmlns:a16="http://schemas.microsoft.com/office/drawing/2014/main" id="{ACAAD8BF-9A74-C207-B14C-FC5D20091D89}"/>
                </a:ext>
              </a:extLst>
            </p:cNvPr>
            <p:cNvCxnSpPr>
              <a:cxnSpLocks/>
            </p:cNvCxnSpPr>
            <p:nvPr/>
          </p:nvCxnSpPr>
          <p:spPr>
            <a:xfrm>
              <a:off x="6649596" y="2733334"/>
              <a:ext cx="0" cy="695666"/>
            </a:xfrm>
            <a:prstGeom prst="line">
              <a:avLst/>
            </a:prstGeom>
            <a:noFill/>
            <a:ln w="19050" cap="rnd" cmpd="sng" algn="ctr">
              <a:solidFill>
                <a:schemeClr val="tx1"/>
              </a:solidFill>
              <a:prstDash val="solid"/>
              <a:headEnd type="none" w="med" len="med"/>
              <a:tailEnd type="arrow" w="lg" len="sm"/>
            </a:ln>
            <a:effectLst/>
          </p:spPr>
        </p:cxnSp>
        <p:grpSp>
          <p:nvGrpSpPr>
            <p:cNvPr id="85" name="!!1">
              <a:extLst>
                <a:ext uri="{FF2B5EF4-FFF2-40B4-BE49-F238E27FC236}">
                  <a16:creationId xmlns:a16="http://schemas.microsoft.com/office/drawing/2014/main" id="{C557D83A-2F29-F27C-9CBB-4D8F5472CE19}"/>
                </a:ext>
              </a:extLst>
            </p:cNvPr>
            <p:cNvGrpSpPr/>
            <p:nvPr/>
          </p:nvGrpSpPr>
          <p:grpSpPr>
            <a:xfrm>
              <a:off x="687003" y="1645730"/>
              <a:ext cx="900868" cy="1094495"/>
              <a:chOff x="689608" y="2207300"/>
              <a:chExt cx="900868" cy="1094495"/>
            </a:xfrm>
          </p:grpSpPr>
          <p:grpSp>
            <p:nvGrpSpPr>
              <p:cNvPr id="86" name="Group 85">
                <a:extLst>
                  <a:ext uri="{FF2B5EF4-FFF2-40B4-BE49-F238E27FC236}">
                    <a16:creationId xmlns:a16="http://schemas.microsoft.com/office/drawing/2014/main" id="{A7F39F8D-3D48-AE81-FC83-BAF75B05997A}"/>
                  </a:ext>
                </a:extLst>
              </p:cNvPr>
              <p:cNvGrpSpPr/>
              <p:nvPr/>
            </p:nvGrpSpPr>
            <p:grpSpPr>
              <a:xfrm>
                <a:off x="689608" y="2207300"/>
                <a:ext cx="900868" cy="1094495"/>
                <a:chOff x="685539" y="2207300"/>
                <a:chExt cx="990954" cy="1094495"/>
              </a:xfrm>
            </p:grpSpPr>
            <p:sp>
              <p:nvSpPr>
                <p:cNvPr id="88" name="Rounded Rectangle 14">
                  <a:extLst>
                    <a:ext uri="{FF2B5EF4-FFF2-40B4-BE49-F238E27FC236}">
                      <a16:creationId xmlns:a16="http://schemas.microsoft.com/office/drawing/2014/main" id="{95E3063D-7B3C-A88C-806C-4AAE2FFB3206}"/>
                    </a:ext>
                  </a:extLst>
                </p:cNvPr>
                <p:cNvSpPr/>
                <p:nvPr/>
              </p:nvSpPr>
              <p:spPr>
                <a:xfrm>
                  <a:off x="685539" y="2207300"/>
                  <a:ext cx="990954"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89" name="Rounded Rectangle 14">
                  <a:extLst>
                    <a:ext uri="{FF2B5EF4-FFF2-40B4-BE49-F238E27FC236}">
                      <a16:creationId xmlns:a16="http://schemas.microsoft.com/office/drawing/2014/main" id="{70631A8F-CD61-6D8C-52B0-A7FE862BCD7F}"/>
                    </a:ext>
                  </a:extLst>
                </p:cNvPr>
                <p:cNvSpPr/>
                <p:nvPr/>
              </p:nvSpPr>
              <p:spPr>
                <a:xfrm>
                  <a:off x="836568" y="2764350"/>
                  <a:ext cx="688898"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pic>
            <p:nvPicPr>
              <p:cNvPr id="87" name="Graphic 86">
                <a:extLst>
                  <a:ext uri="{FF2B5EF4-FFF2-40B4-BE49-F238E27FC236}">
                    <a16:creationId xmlns:a16="http://schemas.microsoft.com/office/drawing/2014/main" id="{789303A7-522E-383C-83D7-B20FA459A6E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67210" y="2332897"/>
                <a:ext cx="345665" cy="329502"/>
              </a:xfrm>
              <a:prstGeom prst="rect">
                <a:avLst/>
              </a:prstGeom>
            </p:spPr>
          </p:pic>
        </p:grpSp>
        <p:grpSp>
          <p:nvGrpSpPr>
            <p:cNvPr id="90" name="!!2">
              <a:extLst>
                <a:ext uri="{FF2B5EF4-FFF2-40B4-BE49-F238E27FC236}">
                  <a16:creationId xmlns:a16="http://schemas.microsoft.com/office/drawing/2014/main" id="{9126D1AB-8F47-AAA0-6A86-936ACFB1A3D8}"/>
                </a:ext>
              </a:extLst>
            </p:cNvPr>
            <p:cNvGrpSpPr/>
            <p:nvPr/>
          </p:nvGrpSpPr>
          <p:grpSpPr>
            <a:xfrm>
              <a:off x="1788798" y="1645730"/>
              <a:ext cx="900868" cy="1094495"/>
              <a:chOff x="1791403" y="2207300"/>
              <a:chExt cx="900868" cy="1094495"/>
            </a:xfrm>
          </p:grpSpPr>
          <p:grpSp>
            <p:nvGrpSpPr>
              <p:cNvPr id="91" name="Group 90">
                <a:extLst>
                  <a:ext uri="{FF2B5EF4-FFF2-40B4-BE49-F238E27FC236}">
                    <a16:creationId xmlns:a16="http://schemas.microsoft.com/office/drawing/2014/main" id="{9AA68B4F-9A09-4EC4-CC21-10F85D2C3AC2}"/>
                  </a:ext>
                </a:extLst>
              </p:cNvPr>
              <p:cNvGrpSpPr/>
              <p:nvPr/>
            </p:nvGrpSpPr>
            <p:grpSpPr>
              <a:xfrm>
                <a:off x="1791403" y="2207300"/>
                <a:ext cx="900868" cy="1094495"/>
                <a:chOff x="1970870" y="2207300"/>
                <a:chExt cx="990954" cy="1094495"/>
              </a:xfrm>
            </p:grpSpPr>
            <p:sp>
              <p:nvSpPr>
                <p:cNvPr id="93" name="Rounded Rectangle 15">
                  <a:extLst>
                    <a:ext uri="{FF2B5EF4-FFF2-40B4-BE49-F238E27FC236}">
                      <a16:creationId xmlns:a16="http://schemas.microsoft.com/office/drawing/2014/main" id="{A95E1BE0-AFB6-7D2B-B1EB-F9C113F302D1}"/>
                    </a:ext>
                  </a:extLst>
                </p:cNvPr>
                <p:cNvSpPr/>
                <p:nvPr/>
              </p:nvSpPr>
              <p:spPr>
                <a:xfrm>
                  <a:off x="1970870" y="2207300"/>
                  <a:ext cx="990954"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94" name="Rounded Rectangle 15">
                  <a:extLst>
                    <a:ext uri="{FF2B5EF4-FFF2-40B4-BE49-F238E27FC236}">
                      <a16:creationId xmlns:a16="http://schemas.microsoft.com/office/drawing/2014/main" id="{E91A9786-F165-4A2B-5B3E-CB1ADE053FFA}"/>
                    </a:ext>
                  </a:extLst>
                </p:cNvPr>
                <p:cNvSpPr/>
                <p:nvPr/>
              </p:nvSpPr>
              <p:spPr>
                <a:xfrm>
                  <a:off x="1997062" y="2764350"/>
                  <a:ext cx="938570"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pic>
            <p:nvPicPr>
              <p:cNvPr id="92" name="Graphic 91">
                <a:extLst>
                  <a:ext uri="{FF2B5EF4-FFF2-40B4-BE49-F238E27FC236}">
                    <a16:creationId xmlns:a16="http://schemas.microsoft.com/office/drawing/2014/main" id="{74A3158E-8C48-5842-F76C-0A63A11A574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2069005" y="2332897"/>
                <a:ext cx="345664" cy="329500"/>
              </a:xfrm>
              <a:prstGeom prst="rect">
                <a:avLst/>
              </a:prstGeom>
            </p:spPr>
          </p:pic>
        </p:grpSp>
        <p:grpSp>
          <p:nvGrpSpPr>
            <p:cNvPr id="95" name="!!3">
              <a:extLst>
                <a:ext uri="{FF2B5EF4-FFF2-40B4-BE49-F238E27FC236}">
                  <a16:creationId xmlns:a16="http://schemas.microsoft.com/office/drawing/2014/main" id="{79458B2B-56F4-ED49-9070-B1DF547D49F8}"/>
                </a:ext>
              </a:extLst>
            </p:cNvPr>
            <p:cNvGrpSpPr/>
            <p:nvPr/>
          </p:nvGrpSpPr>
          <p:grpSpPr>
            <a:xfrm>
              <a:off x="2890592" y="1645730"/>
              <a:ext cx="900868" cy="1094495"/>
              <a:chOff x="2893197" y="2207300"/>
              <a:chExt cx="900868" cy="1094495"/>
            </a:xfrm>
          </p:grpSpPr>
          <p:grpSp>
            <p:nvGrpSpPr>
              <p:cNvPr id="96" name="Group 95">
                <a:extLst>
                  <a:ext uri="{FF2B5EF4-FFF2-40B4-BE49-F238E27FC236}">
                    <a16:creationId xmlns:a16="http://schemas.microsoft.com/office/drawing/2014/main" id="{4D5D17CC-CB89-7724-F78B-69FC45CFF683}"/>
                  </a:ext>
                </a:extLst>
              </p:cNvPr>
              <p:cNvGrpSpPr/>
              <p:nvPr/>
            </p:nvGrpSpPr>
            <p:grpSpPr>
              <a:xfrm>
                <a:off x="2893197" y="2207300"/>
                <a:ext cx="900868" cy="1094495"/>
                <a:chOff x="3256200" y="2207300"/>
                <a:chExt cx="990954" cy="1094495"/>
              </a:xfrm>
            </p:grpSpPr>
            <p:sp>
              <p:nvSpPr>
                <p:cNvPr id="98" name="Rounded Rectangle 17">
                  <a:extLst>
                    <a:ext uri="{FF2B5EF4-FFF2-40B4-BE49-F238E27FC236}">
                      <a16:creationId xmlns:a16="http://schemas.microsoft.com/office/drawing/2014/main" id="{4F821584-C80A-5534-06B4-0637C2A96E63}"/>
                    </a:ext>
                  </a:extLst>
                </p:cNvPr>
                <p:cNvSpPr/>
                <p:nvPr/>
              </p:nvSpPr>
              <p:spPr>
                <a:xfrm>
                  <a:off x="3256200" y="2207300"/>
                  <a:ext cx="990954"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99" name="Rounded Rectangle 17">
                  <a:extLst>
                    <a:ext uri="{FF2B5EF4-FFF2-40B4-BE49-F238E27FC236}">
                      <a16:creationId xmlns:a16="http://schemas.microsoft.com/office/drawing/2014/main" id="{F66F7B83-E4DB-A920-9C6C-ACCFAFCFBF5D}"/>
                    </a:ext>
                  </a:extLst>
                </p:cNvPr>
                <p:cNvSpPr/>
                <p:nvPr/>
              </p:nvSpPr>
              <p:spPr>
                <a:xfrm>
                  <a:off x="3334936" y="2764350"/>
                  <a:ext cx="833483"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97" name="Graphic 96">
                <a:extLst>
                  <a:ext uri="{FF2B5EF4-FFF2-40B4-BE49-F238E27FC236}">
                    <a16:creationId xmlns:a16="http://schemas.microsoft.com/office/drawing/2014/main" id="{4775B784-649B-9E26-42A5-AE58EA8DB91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3170799" y="2332897"/>
                <a:ext cx="345665" cy="329502"/>
              </a:xfrm>
              <a:prstGeom prst="rect">
                <a:avLst/>
              </a:prstGeom>
            </p:spPr>
          </p:pic>
        </p:grpSp>
        <p:grpSp>
          <p:nvGrpSpPr>
            <p:cNvPr id="100" name="!!4">
              <a:extLst>
                <a:ext uri="{FF2B5EF4-FFF2-40B4-BE49-F238E27FC236}">
                  <a16:creationId xmlns:a16="http://schemas.microsoft.com/office/drawing/2014/main" id="{57FC1E36-614F-768D-D462-6B8DFF34B274}"/>
                </a:ext>
              </a:extLst>
            </p:cNvPr>
            <p:cNvGrpSpPr/>
            <p:nvPr/>
          </p:nvGrpSpPr>
          <p:grpSpPr>
            <a:xfrm>
              <a:off x="3964618" y="1645731"/>
              <a:ext cx="971684" cy="1094495"/>
              <a:chOff x="3967223" y="2207301"/>
              <a:chExt cx="971684" cy="1094495"/>
            </a:xfrm>
          </p:grpSpPr>
          <p:grpSp>
            <p:nvGrpSpPr>
              <p:cNvPr id="101" name="Group 100">
                <a:extLst>
                  <a:ext uri="{FF2B5EF4-FFF2-40B4-BE49-F238E27FC236}">
                    <a16:creationId xmlns:a16="http://schemas.microsoft.com/office/drawing/2014/main" id="{2E8EF341-CB13-B0B2-249E-874D74FBBAE7}"/>
                  </a:ext>
                </a:extLst>
              </p:cNvPr>
              <p:cNvGrpSpPr/>
              <p:nvPr/>
            </p:nvGrpSpPr>
            <p:grpSpPr>
              <a:xfrm>
                <a:off x="3967223" y="2207301"/>
                <a:ext cx="971684" cy="1094495"/>
                <a:chOff x="4510987" y="2207301"/>
                <a:chExt cx="1068852" cy="1094495"/>
              </a:xfrm>
            </p:grpSpPr>
            <p:sp>
              <p:nvSpPr>
                <p:cNvPr id="103" name="Rounded Rectangle 16">
                  <a:extLst>
                    <a:ext uri="{FF2B5EF4-FFF2-40B4-BE49-F238E27FC236}">
                      <a16:creationId xmlns:a16="http://schemas.microsoft.com/office/drawing/2014/main" id="{75F8EC09-6BDA-6B54-E120-9602827D250C}"/>
                    </a:ext>
                  </a:extLst>
                </p:cNvPr>
                <p:cNvSpPr/>
                <p:nvPr/>
              </p:nvSpPr>
              <p:spPr>
                <a:xfrm>
                  <a:off x="4549936" y="2207301"/>
                  <a:ext cx="990956"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4" name="Rounded Rectangle 280">
                  <a:extLst>
                    <a:ext uri="{FF2B5EF4-FFF2-40B4-BE49-F238E27FC236}">
                      <a16:creationId xmlns:a16="http://schemas.microsoft.com/office/drawing/2014/main" id="{F79A98EB-39E0-1583-7244-0928102C078F}"/>
                    </a:ext>
                  </a:extLst>
                </p:cNvPr>
                <p:cNvSpPr/>
                <p:nvPr/>
              </p:nvSpPr>
              <p:spPr>
                <a:xfrm>
                  <a:off x="4510987" y="2764350"/>
                  <a:ext cx="1068852"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grpSp>
          <p:pic>
            <p:nvPicPr>
              <p:cNvPr id="102" name="Graphic 101">
                <a:extLst>
                  <a:ext uri="{FF2B5EF4-FFF2-40B4-BE49-F238E27FC236}">
                    <a16:creationId xmlns:a16="http://schemas.microsoft.com/office/drawing/2014/main" id="{E7E55C34-C527-3C19-15E2-0A7A05A6508A}"/>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4270371" y="2332897"/>
                <a:ext cx="365388" cy="348303"/>
              </a:xfrm>
              <a:prstGeom prst="rect">
                <a:avLst/>
              </a:prstGeom>
            </p:spPr>
          </p:pic>
        </p:grpSp>
        <p:grpSp>
          <p:nvGrpSpPr>
            <p:cNvPr id="105" name="!!5">
              <a:extLst>
                <a:ext uri="{FF2B5EF4-FFF2-40B4-BE49-F238E27FC236}">
                  <a16:creationId xmlns:a16="http://schemas.microsoft.com/office/drawing/2014/main" id="{9671152E-CD75-82A3-EB39-905DE5F6288B}"/>
                </a:ext>
              </a:extLst>
            </p:cNvPr>
            <p:cNvGrpSpPr/>
            <p:nvPr/>
          </p:nvGrpSpPr>
          <p:grpSpPr>
            <a:xfrm>
              <a:off x="5119593" y="1645730"/>
              <a:ext cx="900867" cy="1094495"/>
              <a:chOff x="5122198" y="2207300"/>
              <a:chExt cx="900867" cy="1094495"/>
            </a:xfrm>
          </p:grpSpPr>
          <p:grpSp>
            <p:nvGrpSpPr>
              <p:cNvPr id="106" name="Group 105">
                <a:extLst>
                  <a:ext uri="{FF2B5EF4-FFF2-40B4-BE49-F238E27FC236}">
                    <a16:creationId xmlns:a16="http://schemas.microsoft.com/office/drawing/2014/main" id="{B8E07027-09C1-DE7B-9F57-60F7ECAC1A2B}"/>
                  </a:ext>
                </a:extLst>
              </p:cNvPr>
              <p:cNvGrpSpPr/>
              <p:nvPr/>
            </p:nvGrpSpPr>
            <p:grpSpPr>
              <a:xfrm>
                <a:off x="5122198" y="2207300"/>
                <a:ext cx="900867" cy="1094495"/>
                <a:chOff x="5854815" y="2207300"/>
                <a:chExt cx="990953" cy="1094495"/>
              </a:xfrm>
            </p:grpSpPr>
            <p:sp>
              <p:nvSpPr>
                <p:cNvPr id="108" name="Rounded Rectangle 18">
                  <a:extLst>
                    <a:ext uri="{FF2B5EF4-FFF2-40B4-BE49-F238E27FC236}">
                      <a16:creationId xmlns:a16="http://schemas.microsoft.com/office/drawing/2014/main" id="{2CE65660-B36E-062D-3A0B-082433447839}"/>
                    </a:ext>
                  </a:extLst>
                </p:cNvPr>
                <p:cNvSpPr/>
                <p:nvPr/>
              </p:nvSpPr>
              <p:spPr>
                <a:xfrm>
                  <a:off x="5854815" y="2207300"/>
                  <a:ext cx="990953"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9" name="Rounded Rectangle 18">
                  <a:extLst>
                    <a:ext uri="{FF2B5EF4-FFF2-40B4-BE49-F238E27FC236}">
                      <a16:creationId xmlns:a16="http://schemas.microsoft.com/office/drawing/2014/main" id="{21524581-AD38-AE42-5073-6231F11427D7}"/>
                    </a:ext>
                  </a:extLst>
                </p:cNvPr>
                <p:cNvSpPr/>
                <p:nvPr/>
              </p:nvSpPr>
              <p:spPr>
                <a:xfrm>
                  <a:off x="5858272" y="2764350"/>
                  <a:ext cx="984038"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Real-time Intelligence</a:t>
                  </a:r>
                </a:p>
              </p:txBody>
            </p:sp>
          </p:grpSp>
          <p:pic>
            <p:nvPicPr>
              <p:cNvPr id="107" name="Graphic 106">
                <a:extLst>
                  <a:ext uri="{FF2B5EF4-FFF2-40B4-BE49-F238E27FC236}">
                    <a16:creationId xmlns:a16="http://schemas.microsoft.com/office/drawing/2014/main" id="{8F62BBF5-9301-C123-4A6E-CD1486A4A15A}"/>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5391864" y="2332897"/>
                <a:ext cx="361534" cy="344629"/>
              </a:xfrm>
              <a:prstGeom prst="rect">
                <a:avLst/>
              </a:prstGeom>
            </p:spPr>
          </p:pic>
        </p:grpSp>
        <p:grpSp>
          <p:nvGrpSpPr>
            <p:cNvPr id="110" name="!!6">
              <a:extLst>
                <a:ext uri="{FF2B5EF4-FFF2-40B4-BE49-F238E27FC236}">
                  <a16:creationId xmlns:a16="http://schemas.microsoft.com/office/drawing/2014/main" id="{71BA0142-4B60-4FEB-CB26-2715EBCCEA7B}"/>
                </a:ext>
              </a:extLst>
            </p:cNvPr>
            <p:cNvGrpSpPr/>
            <p:nvPr/>
          </p:nvGrpSpPr>
          <p:grpSpPr>
            <a:xfrm>
              <a:off x="6196077" y="1652896"/>
              <a:ext cx="899731" cy="1094495"/>
              <a:chOff x="6198682" y="2214466"/>
              <a:chExt cx="899731" cy="1094495"/>
            </a:xfrm>
          </p:grpSpPr>
          <p:grpSp>
            <p:nvGrpSpPr>
              <p:cNvPr id="111" name="Group 110">
                <a:extLst>
                  <a:ext uri="{FF2B5EF4-FFF2-40B4-BE49-F238E27FC236}">
                    <a16:creationId xmlns:a16="http://schemas.microsoft.com/office/drawing/2014/main" id="{21878F25-3004-8A2B-74A5-F2996733B1BD}"/>
                  </a:ext>
                </a:extLst>
              </p:cNvPr>
              <p:cNvGrpSpPr/>
              <p:nvPr/>
            </p:nvGrpSpPr>
            <p:grpSpPr>
              <a:xfrm>
                <a:off x="6198682" y="2214466"/>
                <a:ext cx="899731" cy="1094495"/>
                <a:chOff x="7112304" y="2214466"/>
                <a:chExt cx="989703" cy="1094495"/>
              </a:xfrm>
            </p:grpSpPr>
            <p:sp>
              <p:nvSpPr>
                <p:cNvPr id="113" name="Rounded Rectangle 19">
                  <a:extLst>
                    <a:ext uri="{FF2B5EF4-FFF2-40B4-BE49-F238E27FC236}">
                      <a16:creationId xmlns:a16="http://schemas.microsoft.com/office/drawing/2014/main" id="{2D2797AF-576D-1464-1E93-945CAACE31F2}"/>
                    </a:ext>
                  </a:extLst>
                </p:cNvPr>
                <p:cNvSpPr/>
                <p:nvPr/>
              </p:nvSpPr>
              <p:spPr>
                <a:xfrm>
                  <a:off x="7112304" y="2214466"/>
                  <a:ext cx="989703"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14" name="Rounded Rectangle 19">
                  <a:extLst>
                    <a:ext uri="{FF2B5EF4-FFF2-40B4-BE49-F238E27FC236}">
                      <a16:creationId xmlns:a16="http://schemas.microsoft.com/office/drawing/2014/main" id="{59BE7996-2680-58D2-97D0-0D76BBE79687}"/>
                    </a:ext>
                  </a:extLst>
                </p:cNvPr>
                <p:cNvSpPr/>
                <p:nvPr/>
              </p:nvSpPr>
              <p:spPr>
                <a:xfrm>
                  <a:off x="7247823" y="2764350"/>
                  <a:ext cx="718666"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112" name="Graphic 111">
                <a:extLst>
                  <a:ext uri="{FF2B5EF4-FFF2-40B4-BE49-F238E27FC236}">
                    <a16:creationId xmlns:a16="http://schemas.microsoft.com/office/drawing/2014/main" id="{15CF0293-1A7D-0C9D-D870-784AE7223963}"/>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6475715" y="2332897"/>
                <a:ext cx="345665" cy="329502"/>
              </a:xfrm>
              <a:prstGeom prst="rect">
                <a:avLst/>
              </a:prstGeom>
            </p:spPr>
          </p:pic>
        </p:grpSp>
        <p:grpSp>
          <p:nvGrpSpPr>
            <p:cNvPr id="121" name="Group 120">
              <a:extLst>
                <a:ext uri="{FF2B5EF4-FFF2-40B4-BE49-F238E27FC236}">
                  <a16:creationId xmlns:a16="http://schemas.microsoft.com/office/drawing/2014/main" id="{962B622B-FEFB-1903-BCF1-B0993555D3D4}"/>
                </a:ext>
                <a:ext uri="{C183D7F6-B498-43B3-948B-1728B52AA6E4}">
                  <adec:decorative xmlns:adec="http://schemas.microsoft.com/office/drawing/2017/decorative" val="1"/>
                </a:ext>
              </a:extLst>
            </p:cNvPr>
            <p:cNvGrpSpPr/>
            <p:nvPr/>
          </p:nvGrpSpPr>
          <p:grpSpPr>
            <a:xfrm>
              <a:off x="1111603" y="3726811"/>
              <a:ext cx="5687119" cy="1249847"/>
              <a:chOff x="5215283" y="4192636"/>
              <a:chExt cx="5687119" cy="1249847"/>
            </a:xfrm>
          </p:grpSpPr>
          <p:grpSp>
            <p:nvGrpSpPr>
              <p:cNvPr id="122" name="Group 121">
                <a:extLst>
                  <a:ext uri="{FF2B5EF4-FFF2-40B4-BE49-F238E27FC236}">
                    <a16:creationId xmlns:a16="http://schemas.microsoft.com/office/drawing/2014/main" id="{A43E3F52-C0D5-93D4-B8A8-8E8D2638B9DA}"/>
                  </a:ext>
                </a:extLst>
              </p:cNvPr>
              <p:cNvGrpSpPr/>
              <p:nvPr/>
            </p:nvGrpSpPr>
            <p:grpSpPr>
              <a:xfrm>
                <a:off x="5436507" y="4192636"/>
                <a:ext cx="1262714" cy="1012692"/>
                <a:chOff x="5460266" y="4453644"/>
                <a:chExt cx="401413" cy="321931"/>
              </a:xfrm>
              <a:solidFill>
                <a:schemeClr val="bg1">
                  <a:lumMod val="65000"/>
                </a:schemeClr>
              </a:solidFill>
            </p:grpSpPr>
            <p:sp>
              <p:nvSpPr>
                <p:cNvPr id="154" name="Freeform 23">
                  <a:extLst>
                    <a:ext uri="{FF2B5EF4-FFF2-40B4-BE49-F238E27FC236}">
                      <a16:creationId xmlns:a16="http://schemas.microsoft.com/office/drawing/2014/main" id="{8DCBE2D1-8D8F-D68F-7990-EB96FC9DEC3E}"/>
                    </a:ext>
                  </a:extLst>
                </p:cNvPr>
                <p:cNvSpPr/>
                <p:nvPr/>
              </p:nvSpPr>
              <p:spPr>
                <a:xfrm>
                  <a:off x="5460266" y="4453644"/>
                  <a:ext cx="362254" cy="299942"/>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55" name="Freeform 24">
                  <a:extLst>
                    <a:ext uri="{FF2B5EF4-FFF2-40B4-BE49-F238E27FC236}">
                      <a16:creationId xmlns:a16="http://schemas.microsoft.com/office/drawing/2014/main" id="{3954D54F-6D2D-54F7-40C1-4D62D74EBE6E}"/>
                    </a:ext>
                  </a:extLst>
                </p:cNvPr>
                <p:cNvSpPr/>
                <p:nvPr/>
              </p:nvSpPr>
              <p:spPr>
                <a:xfrm>
                  <a:off x="5495156" y="4594529"/>
                  <a:ext cx="366523" cy="181046"/>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123" name="TextBox 122">
                <a:extLst>
                  <a:ext uri="{FF2B5EF4-FFF2-40B4-BE49-F238E27FC236}">
                    <a16:creationId xmlns:a16="http://schemas.microsoft.com/office/drawing/2014/main" id="{FB5BF9BC-36A1-6EFB-277F-F79A4ACCFDD9}"/>
                  </a:ext>
                  <a:ext uri="{C183D7F6-B498-43B3-948B-1728B52AA6E4}">
                    <adec:decorative xmlns:adec="http://schemas.microsoft.com/office/drawing/2017/decorative" val="1"/>
                  </a:ext>
                </a:extLst>
              </p:cNvPr>
              <p:cNvSpPr txBox="1"/>
              <p:nvPr/>
            </p:nvSpPr>
            <p:spPr>
              <a:xfrm>
                <a:off x="5215283" y="5227039"/>
                <a:ext cx="17051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Segoe UI"/>
                    <a:ea typeface="+mn-ea"/>
                    <a:cs typeface="+mn-cs"/>
                  </a:rPr>
                  <a:t>Workspace A</a:t>
                </a:r>
              </a:p>
            </p:txBody>
          </p:sp>
          <p:grpSp>
            <p:nvGrpSpPr>
              <p:cNvPr id="124" name="Group 123">
                <a:extLst>
                  <a:ext uri="{FF2B5EF4-FFF2-40B4-BE49-F238E27FC236}">
                    <a16:creationId xmlns:a16="http://schemas.microsoft.com/office/drawing/2014/main" id="{081EAE94-9C2C-79A8-8CB2-ED8664FB7AB9}"/>
                  </a:ext>
                </a:extLst>
              </p:cNvPr>
              <p:cNvGrpSpPr/>
              <p:nvPr/>
            </p:nvGrpSpPr>
            <p:grpSpPr>
              <a:xfrm>
                <a:off x="5286458" y="4399541"/>
                <a:ext cx="1562811" cy="761648"/>
                <a:chOff x="5265618" y="4392075"/>
                <a:chExt cx="1420737" cy="692407"/>
              </a:xfrm>
            </p:grpSpPr>
            <p:grpSp>
              <p:nvGrpSpPr>
                <p:cNvPr id="142" name="Group 141">
                  <a:extLst>
                    <a:ext uri="{FF2B5EF4-FFF2-40B4-BE49-F238E27FC236}">
                      <a16:creationId xmlns:a16="http://schemas.microsoft.com/office/drawing/2014/main" id="{C3273FE5-3708-F5F6-CC95-B9A1E8DEE58B}"/>
                    </a:ext>
                  </a:extLst>
                </p:cNvPr>
                <p:cNvGrpSpPr/>
                <p:nvPr/>
              </p:nvGrpSpPr>
              <p:grpSpPr>
                <a:xfrm>
                  <a:off x="5265618" y="4392075"/>
                  <a:ext cx="692407" cy="692407"/>
                  <a:chOff x="5265618" y="4392075"/>
                  <a:chExt cx="692407" cy="692407"/>
                </a:xfrm>
              </p:grpSpPr>
              <p:sp>
                <p:nvSpPr>
                  <p:cNvPr id="149" name="Rounded Rectangle 139">
                    <a:extLst>
                      <a:ext uri="{FF2B5EF4-FFF2-40B4-BE49-F238E27FC236}">
                        <a16:creationId xmlns:a16="http://schemas.microsoft.com/office/drawing/2014/main" id="{175E40C8-A3AD-3022-E5E0-81123ACFFC94}"/>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50" name="TextBox 149">
                    <a:extLst>
                      <a:ext uri="{FF2B5EF4-FFF2-40B4-BE49-F238E27FC236}">
                        <a16:creationId xmlns:a16="http://schemas.microsoft.com/office/drawing/2014/main" id="{AECC8B97-787F-15F3-54AC-E24D8EF9971E}"/>
                      </a:ext>
                      <a:ext uri="{C183D7F6-B498-43B3-948B-1728B52AA6E4}">
                        <adec:decorative xmlns:adec="http://schemas.microsoft.com/office/drawing/2017/decorative" val="1"/>
                      </a:ext>
                    </a:extLst>
                  </p:cNvPr>
                  <p:cNvSpPr txBox="1"/>
                  <p:nvPr/>
                </p:nvSpPr>
                <p:spPr>
                  <a:xfrm>
                    <a:off x="5291238" y="4898291"/>
                    <a:ext cx="641166" cy="101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Warehouse</a:t>
                    </a:r>
                  </a:p>
                </p:txBody>
              </p:sp>
              <p:sp>
                <p:nvSpPr>
                  <p:cNvPr id="151" name="Freeform 134">
                    <a:extLst>
                      <a:ext uri="{FF2B5EF4-FFF2-40B4-BE49-F238E27FC236}">
                        <a16:creationId xmlns:a16="http://schemas.microsoft.com/office/drawing/2014/main" id="{A690B191-C78D-38C9-5412-DB86006747E1}"/>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52" name="Freeform 135">
                    <a:extLst>
                      <a:ext uri="{FF2B5EF4-FFF2-40B4-BE49-F238E27FC236}">
                        <a16:creationId xmlns:a16="http://schemas.microsoft.com/office/drawing/2014/main" id="{D1AA7A8F-ED0B-F76A-7CEE-9F3E1AA57535}"/>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53" name="TextBox 152">
                    <a:extLst>
                      <a:ext uri="{FF2B5EF4-FFF2-40B4-BE49-F238E27FC236}">
                        <a16:creationId xmlns:a16="http://schemas.microsoft.com/office/drawing/2014/main" id="{F4523B9B-A6F8-7A21-6278-90F1A7A69DEF}"/>
                      </a:ext>
                      <a:ext uri="{C183D7F6-B498-43B3-948B-1728B52AA6E4}">
                        <adec:decorative xmlns:adec="http://schemas.microsoft.com/office/drawing/2017/decorative" val="1"/>
                      </a:ext>
                    </a:extLst>
                  </p:cNvPr>
                  <p:cNvSpPr txBox="1"/>
                  <p:nvPr/>
                </p:nvSpPr>
                <p:spPr>
                  <a:xfrm>
                    <a:off x="5444930" y="4707609"/>
                    <a:ext cx="408203" cy="8393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Finance</a:t>
                    </a:r>
                  </a:p>
                </p:txBody>
              </p:sp>
            </p:grpSp>
            <p:grpSp>
              <p:nvGrpSpPr>
                <p:cNvPr id="143" name="Group 142">
                  <a:extLst>
                    <a:ext uri="{FF2B5EF4-FFF2-40B4-BE49-F238E27FC236}">
                      <a16:creationId xmlns:a16="http://schemas.microsoft.com/office/drawing/2014/main" id="{46E8D751-ACF5-A479-C1C3-5B3AFE316BE5}"/>
                    </a:ext>
                  </a:extLst>
                </p:cNvPr>
                <p:cNvGrpSpPr/>
                <p:nvPr/>
              </p:nvGrpSpPr>
              <p:grpSpPr>
                <a:xfrm>
                  <a:off x="5993948" y="4392075"/>
                  <a:ext cx="692407" cy="692407"/>
                  <a:chOff x="5265618" y="4392075"/>
                  <a:chExt cx="692407" cy="692407"/>
                </a:xfrm>
              </p:grpSpPr>
              <p:sp>
                <p:nvSpPr>
                  <p:cNvPr id="144" name="Rounded Rectangle 147">
                    <a:extLst>
                      <a:ext uri="{FF2B5EF4-FFF2-40B4-BE49-F238E27FC236}">
                        <a16:creationId xmlns:a16="http://schemas.microsoft.com/office/drawing/2014/main" id="{6CF00BA5-2E73-17C6-B305-B04EB1B1032E}"/>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45" name="TextBox 144">
                    <a:extLst>
                      <a:ext uri="{FF2B5EF4-FFF2-40B4-BE49-F238E27FC236}">
                        <a16:creationId xmlns:a16="http://schemas.microsoft.com/office/drawing/2014/main" id="{985C8372-A92D-9395-701B-6C864F814B3C}"/>
                      </a:ext>
                      <a:ext uri="{C183D7F6-B498-43B3-948B-1728B52AA6E4}">
                        <adec:decorative xmlns:adec="http://schemas.microsoft.com/office/drawing/2017/decorative" val="1"/>
                      </a:ext>
                    </a:extLst>
                  </p:cNvPr>
                  <p:cNvSpPr txBox="1"/>
                  <p:nvPr/>
                </p:nvSpPr>
                <p:spPr>
                  <a:xfrm>
                    <a:off x="5291238" y="4898291"/>
                    <a:ext cx="641166" cy="101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Lakehouse</a:t>
                    </a:r>
                  </a:p>
                </p:txBody>
              </p:sp>
              <p:sp>
                <p:nvSpPr>
                  <p:cNvPr id="146" name="Freeform 149">
                    <a:extLst>
                      <a:ext uri="{FF2B5EF4-FFF2-40B4-BE49-F238E27FC236}">
                        <a16:creationId xmlns:a16="http://schemas.microsoft.com/office/drawing/2014/main" id="{5AF063C0-604C-979A-6E96-505E4B906C3C}"/>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47" name="Freeform 150">
                    <a:extLst>
                      <a:ext uri="{FF2B5EF4-FFF2-40B4-BE49-F238E27FC236}">
                        <a16:creationId xmlns:a16="http://schemas.microsoft.com/office/drawing/2014/main" id="{3267E70C-8511-E084-05D6-CEE89A34BCB5}"/>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48" name="TextBox 147">
                    <a:extLst>
                      <a:ext uri="{FF2B5EF4-FFF2-40B4-BE49-F238E27FC236}">
                        <a16:creationId xmlns:a16="http://schemas.microsoft.com/office/drawing/2014/main" id="{18F51AAE-7AD0-4016-DCB1-0925195E8190}"/>
                      </a:ext>
                      <a:ext uri="{C183D7F6-B498-43B3-948B-1728B52AA6E4}">
                        <adec:decorative xmlns:adec="http://schemas.microsoft.com/office/drawing/2017/decorative" val="1"/>
                      </a:ext>
                    </a:extLst>
                  </p:cNvPr>
                  <p:cNvSpPr txBox="1"/>
                  <p:nvPr/>
                </p:nvSpPr>
                <p:spPr>
                  <a:xfrm>
                    <a:off x="5424520" y="4665639"/>
                    <a:ext cx="449023" cy="16787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Customer</a:t>
                    </a:r>
                    <a:br>
                      <a:rPr kumimoji="0" lang="en-US" sz="600" b="0" i="0" u="none" strike="noStrike" kern="1200" cap="none" spc="0" normalizeH="0" baseline="0" noProof="0">
                        <a:ln>
                          <a:noFill/>
                        </a:ln>
                        <a:solidFill>
                          <a:srgbClr val="FFFFFF"/>
                        </a:solidFill>
                        <a:effectLst/>
                        <a:uLnTx/>
                        <a:uFillTx/>
                        <a:latin typeface="Segoe UI"/>
                        <a:ea typeface="+mn-ea"/>
                        <a:cs typeface="+mn-cs"/>
                      </a:rPr>
                    </a:br>
                    <a:r>
                      <a:rPr kumimoji="0" lang="en-US" sz="600" b="0" i="0" u="none" strike="noStrike" kern="1200" cap="none" spc="0" normalizeH="0" baseline="0" noProof="0">
                        <a:ln>
                          <a:noFill/>
                        </a:ln>
                        <a:solidFill>
                          <a:srgbClr val="FFFFFF"/>
                        </a:solidFill>
                        <a:effectLst/>
                        <a:uLnTx/>
                        <a:uFillTx/>
                        <a:latin typeface="Segoe UI"/>
                        <a:ea typeface="+mn-ea"/>
                        <a:cs typeface="+mn-cs"/>
                      </a:rPr>
                      <a:t>360</a:t>
                    </a:r>
                  </a:p>
                </p:txBody>
              </p:sp>
            </p:grpSp>
          </p:grpSp>
          <p:grpSp>
            <p:nvGrpSpPr>
              <p:cNvPr id="125" name="Group 124">
                <a:extLst>
                  <a:ext uri="{FF2B5EF4-FFF2-40B4-BE49-F238E27FC236}">
                    <a16:creationId xmlns:a16="http://schemas.microsoft.com/office/drawing/2014/main" id="{E245318F-7C5D-EE4C-2358-EC18657AEB77}"/>
                  </a:ext>
                </a:extLst>
              </p:cNvPr>
              <p:cNvGrpSpPr/>
              <p:nvPr/>
            </p:nvGrpSpPr>
            <p:grpSpPr>
              <a:xfrm>
                <a:off x="9418463" y="4192636"/>
                <a:ext cx="1262714" cy="1012692"/>
                <a:chOff x="5460266" y="4453644"/>
                <a:chExt cx="401413" cy="321931"/>
              </a:xfrm>
              <a:solidFill>
                <a:schemeClr val="bg1">
                  <a:lumMod val="65000"/>
                </a:schemeClr>
              </a:solidFill>
            </p:grpSpPr>
            <p:sp>
              <p:nvSpPr>
                <p:cNvPr id="140" name="Freeform 189">
                  <a:extLst>
                    <a:ext uri="{FF2B5EF4-FFF2-40B4-BE49-F238E27FC236}">
                      <a16:creationId xmlns:a16="http://schemas.microsoft.com/office/drawing/2014/main" id="{58560E48-9EEA-7FF1-5B0F-D3C9A002FAA7}"/>
                    </a:ext>
                  </a:extLst>
                </p:cNvPr>
                <p:cNvSpPr/>
                <p:nvPr/>
              </p:nvSpPr>
              <p:spPr>
                <a:xfrm>
                  <a:off x="5460266" y="4453644"/>
                  <a:ext cx="362254" cy="299942"/>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41" name="Freeform 190">
                  <a:extLst>
                    <a:ext uri="{FF2B5EF4-FFF2-40B4-BE49-F238E27FC236}">
                      <a16:creationId xmlns:a16="http://schemas.microsoft.com/office/drawing/2014/main" id="{1439EAC3-B52C-4E0E-3E25-B646F01261D7}"/>
                    </a:ext>
                  </a:extLst>
                </p:cNvPr>
                <p:cNvSpPr/>
                <p:nvPr/>
              </p:nvSpPr>
              <p:spPr>
                <a:xfrm>
                  <a:off x="5495156" y="4594529"/>
                  <a:ext cx="366523" cy="181046"/>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126" name="TextBox 125">
                <a:extLst>
                  <a:ext uri="{FF2B5EF4-FFF2-40B4-BE49-F238E27FC236}">
                    <a16:creationId xmlns:a16="http://schemas.microsoft.com/office/drawing/2014/main" id="{29709012-F116-9DB9-9B01-58D3CD827C58}"/>
                  </a:ext>
                  <a:ext uri="{C183D7F6-B498-43B3-948B-1728B52AA6E4}">
                    <adec:decorative xmlns:adec="http://schemas.microsoft.com/office/drawing/2017/decorative" val="1"/>
                  </a:ext>
                </a:extLst>
              </p:cNvPr>
              <p:cNvSpPr txBox="1"/>
              <p:nvPr/>
            </p:nvSpPr>
            <p:spPr>
              <a:xfrm>
                <a:off x="9197239" y="5227039"/>
                <a:ext cx="17051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Segoe UI"/>
                    <a:ea typeface="+mn-ea"/>
                    <a:cs typeface="+mn-cs"/>
                  </a:rPr>
                  <a:t>Workspace B</a:t>
                </a:r>
              </a:p>
            </p:txBody>
          </p:sp>
          <p:grpSp>
            <p:nvGrpSpPr>
              <p:cNvPr id="127" name="Group 126">
                <a:extLst>
                  <a:ext uri="{FF2B5EF4-FFF2-40B4-BE49-F238E27FC236}">
                    <a16:creationId xmlns:a16="http://schemas.microsoft.com/office/drawing/2014/main" id="{438697C7-BAEA-1324-CC05-B6CE679DA886}"/>
                  </a:ext>
                </a:extLst>
              </p:cNvPr>
              <p:cNvGrpSpPr/>
              <p:nvPr/>
            </p:nvGrpSpPr>
            <p:grpSpPr>
              <a:xfrm>
                <a:off x="9268414" y="4399541"/>
                <a:ext cx="1562811" cy="761648"/>
                <a:chOff x="5265618" y="4392075"/>
                <a:chExt cx="1420737" cy="692407"/>
              </a:xfrm>
            </p:grpSpPr>
            <p:grpSp>
              <p:nvGrpSpPr>
                <p:cNvPr id="128" name="Group 127">
                  <a:extLst>
                    <a:ext uri="{FF2B5EF4-FFF2-40B4-BE49-F238E27FC236}">
                      <a16:creationId xmlns:a16="http://schemas.microsoft.com/office/drawing/2014/main" id="{EA97BA15-DB9C-826D-448E-7FD1E96A7D07}"/>
                    </a:ext>
                  </a:extLst>
                </p:cNvPr>
                <p:cNvGrpSpPr/>
                <p:nvPr/>
              </p:nvGrpSpPr>
              <p:grpSpPr>
                <a:xfrm>
                  <a:off x="5265618" y="4392075"/>
                  <a:ext cx="692407" cy="692407"/>
                  <a:chOff x="5265618" y="4392075"/>
                  <a:chExt cx="692407" cy="692407"/>
                </a:xfrm>
              </p:grpSpPr>
              <p:sp>
                <p:nvSpPr>
                  <p:cNvPr id="135" name="Rounded Rectangle 184">
                    <a:extLst>
                      <a:ext uri="{FF2B5EF4-FFF2-40B4-BE49-F238E27FC236}">
                        <a16:creationId xmlns:a16="http://schemas.microsoft.com/office/drawing/2014/main" id="{33EE3D52-8675-CF39-C315-B756C2BF02B4}"/>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6" name="TextBox 135">
                    <a:extLst>
                      <a:ext uri="{FF2B5EF4-FFF2-40B4-BE49-F238E27FC236}">
                        <a16:creationId xmlns:a16="http://schemas.microsoft.com/office/drawing/2014/main" id="{5D48B335-C7B4-7D77-2E80-01385926DE90}"/>
                      </a:ext>
                      <a:ext uri="{C183D7F6-B498-43B3-948B-1728B52AA6E4}">
                        <adec:decorative xmlns:adec="http://schemas.microsoft.com/office/drawing/2017/decorative" val="1"/>
                      </a:ext>
                    </a:extLst>
                  </p:cNvPr>
                  <p:cNvSpPr txBox="1"/>
                  <p:nvPr/>
                </p:nvSpPr>
                <p:spPr>
                  <a:xfrm>
                    <a:off x="5291238" y="4898291"/>
                    <a:ext cx="641166" cy="101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Lakehouse</a:t>
                    </a:r>
                  </a:p>
                </p:txBody>
              </p:sp>
              <p:sp>
                <p:nvSpPr>
                  <p:cNvPr id="137" name="Freeform 186">
                    <a:extLst>
                      <a:ext uri="{FF2B5EF4-FFF2-40B4-BE49-F238E27FC236}">
                        <a16:creationId xmlns:a16="http://schemas.microsoft.com/office/drawing/2014/main" id="{DE03191E-5E3F-D018-4ACC-7AB978999F9C}"/>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8" name="Freeform 187">
                    <a:extLst>
                      <a:ext uri="{FF2B5EF4-FFF2-40B4-BE49-F238E27FC236}">
                        <a16:creationId xmlns:a16="http://schemas.microsoft.com/office/drawing/2014/main" id="{24C8B924-FE9C-3359-EBD7-C93827BC8DB3}"/>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9" name="TextBox 138">
                    <a:extLst>
                      <a:ext uri="{FF2B5EF4-FFF2-40B4-BE49-F238E27FC236}">
                        <a16:creationId xmlns:a16="http://schemas.microsoft.com/office/drawing/2014/main" id="{05D66971-112F-923A-5FEC-2959634351AE}"/>
                      </a:ext>
                      <a:ext uri="{C183D7F6-B498-43B3-948B-1728B52AA6E4}">
                        <adec:decorative xmlns:adec="http://schemas.microsoft.com/office/drawing/2017/decorative" val="1"/>
                      </a:ext>
                    </a:extLst>
                  </p:cNvPr>
                  <p:cNvSpPr txBox="1"/>
                  <p:nvPr/>
                </p:nvSpPr>
                <p:spPr>
                  <a:xfrm>
                    <a:off x="5444930" y="4665639"/>
                    <a:ext cx="408203" cy="16787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Service telemetry</a:t>
                    </a:r>
                  </a:p>
                </p:txBody>
              </p:sp>
            </p:grpSp>
            <p:grpSp>
              <p:nvGrpSpPr>
                <p:cNvPr id="129" name="Group 128">
                  <a:extLst>
                    <a:ext uri="{FF2B5EF4-FFF2-40B4-BE49-F238E27FC236}">
                      <a16:creationId xmlns:a16="http://schemas.microsoft.com/office/drawing/2014/main" id="{87DDB432-0420-4FF8-A0A0-CB1A559C1767}"/>
                    </a:ext>
                  </a:extLst>
                </p:cNvPr>
                <p:cNvGrpSpPr/>
                <p:nvPr/>
              </p:nvGrpSpPr>
              <p:grpSpPr>
                <a:xfrm>
                  <a:off x="5993948" y="4392075"/>
                  <a:ext cx="692407" cy="692407"/>
                  <a:chOff x="5265618" y="4392075"/>
                  <a:chExt cx="692407" cy="692407"/>
                </a:xfrm>
              </p:grpSpPr>
              <p:sp>
                <p:nvSpPr>
                  <p:cNvPr id="130" name="Rounded Rectangle 179">
                    <a:extLst>
                      <a:ext uri="{FF2B5EF4-FFF2-40B4-BE49-F238E27FC236}">
                        <a16:creationId xmlns:a16="http://schemas.microsoft.com/office/drawing/2014/main" id="{F45599A3-A5F9-FC4F-4F02-61B25B2B2FD7}"/>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1" name="TextBox 130">
                    <a:extLst>
                      <a:ext uri="{FF2B5EF4-FFF2-40B4-BE49-F238E27FC236}">
                        <a16:creationId xmlns:a16="http://schemas.microsoft.com/office/drawing/2014/main" id="{0D757878-9115-86F6-4666-A3DC36C6846E}"/>
                      </a:ext>
                      <a:ext uri="{C183D7F6-B498-43B3-948B-1728B52AA6E4}">
                        <adec:decorative xmlns:adec="http://schemas.microsoft.com/office/drawing/2017/decorative" val="1"/>
                      </a:ext>
                    </a:extLst>
                  </p:cNvPr>
                  <p:cNvSpPr txBox="1"/>
                  <p:nvPr/>
                </p:nvSpPr>
                <p:spPr>
                  <a:xfrm>
                    <a:off x="5291238" y="4898291"/>
                    <a:ext cx="641166" cy="9792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Warehouse</a:t>
                    </a:r>
                  </a:p>
                </p:txBody>
              </p:sp>
              <p:sp>
                <p:nvSpPr>
                  <p:cNvPr id="132" name="Freeform 181">
                    <a:extLst>
                      <a:ext uri="{FF2B5EF4-FFF2-40B4-BE49-F238E27FC236}">
                        <a16:creationId xmlns:a16="http://schemas.microsoft.com/office/drawing/2014/main" id="{C50DE6DF-AD32-57E1-BABD-1C27E319CF82}"/>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3" name="Freeform 182">
                    <a:extLst>
                      <a:ext uri="{FF2B5EF4-FFF2-40B4-BE49-F238E27FC236}">
                        <a16:creationId xmlns:a16="http://schemas.microsoft.com/office/drawing/2014/main" id="{C472E82A-2BFA-0C8D-3E48-6FAF25176A9B}"/>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4" name="TextBox 133">
                    <a:extLst>
                      <a:ext uri="{FF2B5EF4-FFF2-40B4-BE49-F238E27FC236}">
                        <a16:creationId xmlns:a16="http://schemas.microsoft.com/office/drawing/2014/main" id="{05C3A22F-D21A-ADA3-63A7-82345DB6D1B9}"/>
                      </a:ext>
                      <a:ext uri="{C183D7F6-B498-43B3-948B-1728B52AA6E4}">
                        <adec:decorative xmlns:adec="http://schemas.microsoft.com/office/drawing/2017/decorative" val="1"/>
                      </a:ext>
                    </a:extLst>
                  </p:cNvPr>
                  <p:cNvSpPr txBox="1"/>
                  <p:nvPr/>
                </p:nvSpPr>
                <p:spPr>
                  <a:xfrm>
                    <a:off x="5424520" y="4665639"/>
                    <a:ext cx="449023" cy="16787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Business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KPIs</a:t>
                    </a:r>
                  </a:p>
                </p:txBody>
              </p:sp>
            </p:grpSp>
          </p:grpSp>
        </p:grpSp>
      </p:grpSp>
      <p:grpSp>
        <p:nvGrpSpPr>
          <p:cNvPr id="71" name="Group 70">
            <a:extLst>
              <a:ext uri="{FF2B5EF4-FFF2-40B4-BE49-F238E27FC236}">
                <a16:creationId xmlns:a16="http://schemas.microsoft.com/office/drawing/2014/main" id="{9587D630-7516-0413-B2A8-5D8016839681}"/>
              </a:ext>
              <a:ext uri="{C183D7F6-B498-43B3-948B-1728B52AA6E4}">
                <adec:decorative xmlns:adec="http://schemas.microsoft.com/office/drawing/2017/decorative" val="1"/>
              </a:ext>
            </a:extLst>
          </p:cNvPr>
          <p:cNvGrpSpPr/>
          <p:nvPr/>
        </p:nvGrpSpPr>
        <p:grpSpPr>
          <a:xfrm>
            <a:off x="7594983" y="1197665"/>
            <a:ext cx="4011800" cy="4921481"/>
            <a:chOff x="7597588" y="2023935"/>
            <a:chExt cx="4011800" cy="4482837"/>
          </a:xfrm>
        </p:grpSpPr>
        <p:sp>
          <p:nvSpPr>
            <p:cNvPr id="72" name="Rounded Rectangle 205">
              <a:extLst>
                <a:ext uri="{FF2B5EF4-FFF2-40B4-BE49-F238E27FC236}">
                  <a16:creationId xmlns:a16="http://schemas.microsoft.com/office/drawing/2014/main" id="{0F2858EE-71A2-855F-5985-F05F14264F68}"/>
                </a:ext>
                <a:ext uri="{C183D7F6-B498-43B3-948B-1728B52AA6E4}">
                  <adec:decorative xmlns:adec="http://schemas.microsoft.com/office/drawing/2017/decorative" val="1"/>
                </a:ext>
              </a:extLst>
            </p:cNvPr>
            <p:cNvSpPr/>
            <p:nvPr/>
          </p:nvSpPr>
          <p:spPr bwMode="auto">
            <a:xfrm>
              <a:off x="7597588" y="2023935"/>
              <a:ext cx="4011800" cy="4122075"/>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73" name="TextBox 72" descr="Blue box containing information about OneLake. Single SaaS lake&#10;Provisioned automatically with the tenant&#10;All workloads automatically store data in OneLake workspace folders&#10;All data is organized in a hierarchical namespace&#10;Data in OneLake is automatically indexed for discovery, MIP labels, lineage, PII scans, sharing, governance and compliance&#10;">
              <a:extLst>
                <a:ext uri="{FF2B5EF4-FFF2-40B4-BE49-F238E27FC236}">
                  <a16:creationId xmlns:a16="http://schemas.microsoft.com/office/drawing/2014/main" id="{D7724CBC-3900-48E4-8197-A733222667C8}"/>
                </a:ext>
              </a:extLst>
            </p:cNvPr>
            <p:cNvSpPr txBox="1"/>
            <p:nvPr/>
          </p:nvSpPr>
          <p:spPr>
            <a:xfrm>
              <a:off x="7647388" y="2105567"/>
              <a:ext cx="3962000" cy="440120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sz="2000" kern="0" dirty="0">
                  <a:solidFill>
                    <a:srgbClr val="FFFFFF"/>
                  </a:solidFill>
                </a:rPr>
                <a:t>S</a:t>
              </a:r>
              <a:r>
                <a:rPr kumimoji="0" lang="en-US" sz="2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ingle SaaS lake</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2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Provisioned automatically with the tenant</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2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All workloads automatically store data in OneLake workspace folders</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2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All data is organized in a hierarchical namespace</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2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 in OneLake is automatically indexed for discovery, MIP labels, lineage, PII scans, sharing, governance and compliance</a:t>
              </a:r>
            </a:p>
          </p:txBody>
        </p:sp>
      </p:grpSp>
    </p:spTree>
    <p:extLst>
      <p:ext uri="{BB962C8B-B14F-4D97-AF65-F5344CB8AC3E}">
        <p14:creationId xmlns:p14="http://schemas.microsoft.com/office/powerpoint/2010/main" val="329942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20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42" presetClass="path" presetSubtype="0" decel="50000" fill="hold" nodeType="withEffect">
                                  <p:stCondLst>
                                    <p:cond delay="200"/>
                                  </p:stCondLst>
                                  <p:childTnLst>
                                    <p:animMotion origin="layout" path="M 2.08333E-7 -3.33333E-6 L 0.02057 0.00047 " pathEditMode="relative" rAng="0" ptsTypes="AA">
                                      <p:cBhvr>
                                        <p:cTn id="9" dur="500" spd="-100000" fill="hold"/>
                                        <p:tgtEl>
                                          <p:spTgt spid="71"/>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lnSpc>
                <a:spcPct val="100000"/>
              </a:lnSpc>
              <a:defRPr sz="3600">
                <a:solidFill>
                  <a:srgbClr val="2A446F"/>
                </a:solidFill>
              </a:defRPr>
            </a:lvl1pPr>
          </a:lstStyle>
          <a:p>
            <a:r>
              <a:rPr lang="en-US" sz="3200" dirty="0">
                <a:solidFill>
                  <a:schemeClr val="tx1"/>
                </a:solidFill>
              </a:rPr>
              <a:t>Understand Fabric concepts</a:t>
            </a:r>
          </a:p>
        </p:txBody>
      </p:sp>
      <p:sp>
        <p:nvSpPr>
          <p:cNvPr id="3" name="Subtitle"/>
          <p:cNvSpPr>
            <a:spLocks noGrp="1"/>
          </p:cNvSpPr>
          <p:nvPr>
            <p:ph sz="quarter" idx="10"/>
          </p:nvPr>
        </p:nvSpPr>
        <p:spPr>
          <a:xfrm>
            <a:off x="985630" y="1686477"/>
            <a:ext cx="3621178" cy="2996654"/>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150000"/>
              </a:lnSpc>
            </a:pPr>
            <a:r>
              <a:rPr sz="2400" dirty="0"/>
              <a:t>Tenant</a:t>
            </a:r>
          </a:p>
          <a:p>
            <a:pPr>
              <a:lnSpc>
                <a:spcPct val="150000"/>
              </a:lnSpc>
            </a:pPr>
            <a:r>
              <a:rPr lang="en-US" sz="2400" dirty="0"/>
              <a:t>Capacity</a:t>
            </a:r>
          </a:p>
          <a:p>
            <a:pPr>
              <a:lnSpc>
                <a:spcPct val="150000"/>
              </a:lnSpc>
            </a:pPr>
            <a:r>
              <a:rPr lang="en-US" sz="2400" dirty="0"/>
              <a:t>Domain</a:t>
            </a:r>
          </a:p>
          <a:p>
            <a:pPr>
              <a:lnSpc>
                <a:spcPct val="150000"/>
              </a:lnSpc>
            </a:pPr>
            <a:r>
              <a:rPr lang="en-US" sz="2400" dirty="0"/>
              <a:t>Workspace</a:t>
            </a:r>
          </a:p>
          <a:p>
            <a:pPr>
              <a:lnSpc>
                <a:spcPct val="150000"/>
              </a:lnSpc>
            </a:pPr>
            <a:r>
              <a:rPr lang="en-US" sz="2400" dirty="0"/>
              <a:t>Items</a:t>
            </a:r>
            <a:endParaRPr sz="2400" dirty="0"/>
          </a:p>
        </p:txBody>
      </p:sp>
      <p:grpSp>
        <p:nvGrpSpPr>
          <p:cNvPr id="34" name="Group 33" descr="Diagram of the Wide World Importers organizational tenant, featuring three capacities, marketing, sales, and finance. Within each capacity there are multiple workspaces.">
            <a:extLst>
              <a:ext uri="{FF2B5EF4-FFF2-40B4-BE49-F238E27FC236}">
                <a16:creationId xmlns:a16="http://schemas.microsoft.com/office/drawing/2014/main" id="{190C6139-5BA8-7269-D1E8-CE573C00EB74}"/>
              </a:ext>
            </a:extLst>
          </p:cNvPr>
          <p:cNvGrpSpPr/>
          <p:nvPr/>
        </p:nvGrpSpPr>
        <p:grpSpPr>
          <a:xfrm>
            <a:off x="6250058" y="499442"/>
            <a:ext cx="5681870" cy="6169715"/>
            <a:chOff x="6155636" y="231085"/>
            <a:chExt cx="5681870" cy="6169715"/>
          </a:xfrm>
        </p:grpSpPr>
        <p:sp>
          <p:nvSpPr>
            <p:cNvPr id="5" name="Rectangle: Rounded Corners 4">
              <a:extLst>
                <a:ext uri="{FF2B5EF4-FFF2-40B4-BE49-F238E27FC236}">
                  <a16:creationId xmlns:a16="http://schemas.microsoft.com/office/drawing/2014/main" id="{3921C5E2-D461-14B6-AA9A-07F32C5EE9EB}"/>
                </a:ext>
              </a:extLst>
            </p:cNvPr>
            <p:cNvSpPr/>
            <p:nvPr/>
          </p:nvSpPr>
          <p:spPr bwMode="auto">
            <a:xfrm>
              <a:off x="6155636" y="231085"/>
              <a:ext cx="5681870" cy="6169715"/>
            </a:xfrm>
            <a:prstGeom prst="roundRect">
              <a:avLst/>
            </a:prstGeom>
            <a:solidFill>
              <a:schemeClr val="tx2">
                <a:lumMod val="90000"/>
                <a:lumOff val="1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6238AE-728E-9796-106D-35C05C6907B7}"/>
                </a:ext>
              </a:extLst>
            </p:cNvPr>
            <p:cNvSpPr/>
            <p:nvPr/>
          </p:nvSpPr>
          <p:spPr bwMode="auto">
            <a:xfrm>
              <a:off x="6524212" y="506275"/>
              <a:ext cx="4944718" cy="5621200"/>
            </a:xfrm>
            <a:prstGeom prst="round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0C26AAF7-E76C-7029-2358-1C71CA1D7D50}"/>
                </a:ext>
              </a:extLst>
            </p:cNvPr>
            <p:cNvSpPr txBox="1"/>
            <p:nvPr/>
          </p:nvSpPr>
          <p:spPr>
            <a:xfrm>
              <a:off x="7509013" y="273324"/>
              <a:ext cx="3130826" cy="246221"/>
            </a:xfrm>
            <a:prstGeom prst="rect">
              <a:avLst/>
            </a:prstGeom>
            <a:noFill/>
          </p:spPr>
          <p:txBody>
            <a:bodyPr wrap="square" lIns="0" tIns="0" rIns="0" bIns="0" rtlCol="0">
              <a:spAutoFit/>
            </a:bodyPr>
            <a:lstStyle/>
            <a:p>
              <a:pPr algn="ctr"/>
              <a:r>
                <a:rPr lang="en-US" sz="1600" b="1" dirty="0">
                  <a:solidFill>
                    <a:schemeClr val="bg1"/>
                  </a:solidFill>
                </a:rPr>
                <a:t>Wide World Importers</a:t>
              </a:r>
            </a:p>
          </p:txBody>
        </p:sp>
        <p:sp>
          <p:nvSpPr>
            <p:cNvPr id="9" name="TextBox 8">
              <a:extLst>
                <a:ext uri="{FF2B5EF4-FFF2-40B4-BE49-F238E27FC236}">
                  <a16:creationId xmlns:a16="http://schemas.microsoft.com/office/drawing/2014/main" id="{C26BC865-D649-3FED-B7EB-72B87F0DBD1F}"/>
                </a:ext>
              </a:extLst>
            </p:cNvPr>
            <p:cNvSpPr txBox="1"/>
            <p:nvPr/>
          </p:nvSpPr>
          <p:spPr>
            <a:xfrm>
              <a:off x="7533032" y="666590"/>
              <a:ext cx="3130826" cy="246221"/>
            </a:xfrm>
            <a:prstGeom prst="rect">
              <a:avLst/>
            </a:prstGeom>
            <a:noFill/>
          </p:spPr>
          <p:txBody>
            <a:bodyPr wrap="square" lIns="0" tIns="0" rIns="0" bIns="0" rtlCol="0">
              <a:spAutoFit/>
            </a:bodyPr>
            <a:lstStyle/>
            <a:p>
              <a:pPr algn="ctr"/>
              <a:r>
                <a:rPr lang="en-US" sz="1600" b="1" dirty="0">
                  <a:solidFill>
                    <a:schemeClr val="bg1"/>
                  </a:solidFill>
                </a:rPr>
                <a:t>Organizational tenant</a:t>
              </a:r>
            </a:p>
          </p:txBody>
        </p:sp>
        <p:sp>
          <p:nvSpPr>
            <p:cNvPr id="10" name="Rectangle: Rounded Corners 9">
              <a:extLst>
                <a:ext uri="{FF2B5EF4-FFF2-40B4-BE49-F238E27FC236}">
                  <a16:creationId xmlns:a16="http://schemas.microsoft.com/office/drawing/2014/main" id="{44E0333D-7EC4-3F36-EEE1-C20012B1CE1B}"/>
                </a:ext>
              </a:extLst>
            </p:cNvPr>
            <p:cNvSpPr/>
            <p:nvPr/>
          </p:nvSpPr>
          <p:spPr bwMode="auto">
            <a:xfrm>
              <a:off x="6920651" y="1109959"/>
              <a:ext cx="4174434" cy="1356691"/>
            </a:xfrm>
            <a:prstGeom prst="roundRect">
              <a:avLst/>
            </a:prstGeom>
            <a:solidFill>
              <a:schemeClr val="tx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C2893209-1ECC-D652-9571-8F177A923654}"/>
                </a:ext>
              </a:extLst>
            </p:cNvPr>
            <p:cNvSpPr/>
            <p:nvPr/>
          </p:nvSpPr>
          <p:spPr bwMode="auto">
            <a:xfrm>
              <a:off x="6920651" y="2773106"/>
              <a:ext cx="4174434" cy="1356691"/>
            </a:xfrm>
            <a:prstGeom prst="roundRect">
              <a:avLst/>
            </a:prstGeom>
            <a:solidFill>
              <a:schemeClr val="tx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FA70D69-8DB4-D6B0-08A7-34746CE5E70D}"/>
                </a:ext>
              </a:extLst>
            </p:cNvPr>
            <p:cNvSpPr/>
            <p:nvPr/>
          </p:nvSpPr>
          <p:spPr bwMode="auto">
            <a:xfrm>
              <a:off x="6920651" y="4436253"/>
              <a:ext cx="4174434" cy="1356691"/>
            </a:xfrm>
            <a:prstGeom prst="roundRect">
              <a:avLst/>
            </a:prstGeom>
            <a:solidFill>
              <a:schemeClr val="tx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45ED23C7-9BC3-F7DF-6022-E3B1EA6441EC}"/>
                </a:ext>
              </a:extLst>
            </p:cNvPr>
            <p:cNvSpPr txBox="1"/>
            <p:nvPr/>
          </p:nvSpPr>
          <p:spPr>
            <a:xfrm>
              <a:off x="7463452" y="1145938"/>
              <a:ext cx="3130826" cy="246221"/>
            </a:xfrm>
            <a:prstGeom prst="rect">
              <a:avLst/>
            </a:prstGeom>
            <a:noFill/>
          </p:spPr>
          <p:txBody>
            <a:bodyPr wrap="square" lIns="0" tIns="0" rIns="0" bIns="0" rtlCol="0">
              <a:spAutoFit/>
            </a:bodyPr>
            <a:lstStyle/>
            <a:p>
              <a:pPr algn="ctr"/>
              <a:r>
                <a:rPr lang="en-US" sz="1600" b="1" dirty="0"/>
                <a:t>Marketing capacity</a:t>
              </a:r>
            </a:p>
          </p:txBody>
        </p:sp>
        <p:sp>
          <p:nvSpPr>
            <p:cNvPr id="14" name="TextBox 13">
              <a:extLst>
                <a:ext uri="{FF2B5EF4-FFF2-40B4-BE49-F238E27FC236}">
                  <a16:creationId xmlns:a16="http://schemas.microsoft.com/office/drawing/2014/main" id="{5DC7DD4C-F89D-300B-F073-0941B6675015}"/>
                </a:ext>
              </a:extLst>
            </p:cNvPr>
            <p:cNvSpPr txBox="1"/>
            <p:nvPr/>
          </p:nvSpPr>
          <p:spPr>
            <a:xfrm>
              <a:off x="7463452" y="2821514"/>
              <a:ext cx="3130826" cy="246221"/>
            </a:xfrm>
            <a:prstGeom prst="rect">
              <a:avLst/>
            </a:prstGeom>
            <a:noFill/>
          </p:spPr>
          <p:txBody>
            <a:bodyPr wrap="square" lIns="0" tIns="0" rIns="0" bIns="0" rtlCol="0">
              <a:spAutoFit/>
            </a:bodyPr>
            <a:lstStyle/>
            <a:p>
              <a:pPr algn="ctr"/>
              <a:r>
                <a:rPr lang="en-US" sz="1600" b="1" dirty="0"/>
                <a:t>Sales capacity</a:t>
              </a:r>
            </a:p>
          </p:txBody>
        </p:sp>
        <p:sp>
          <p:nvSpPr>
            <p:cNvPr id="15" name="TextBox 14">
              <a:extLst>
                <a:ext uri="{FF2B5EF4-FFF2-40B4-BE49-F238E27FC236}">
                  <a16:creationId xmlns:a16="http://schemas.microsoft.com/office/drawing/2014/main" id="{0B5C7E77-EB81-31DF-CA6F-4AD77D1D8E09}"/>
                </a:ext>
              </a:extLst>
            </p:cNvPr>
            <p:cNvSpPr txBox="1"/>
            <p:nvPr/>
          </p:nvSpPr>
          <p:spPr>
            <a:xfrm>
              <a:off x="7463452" y="4494591"/>
              <a:ext cx="3130826" cy="246221"/>
            </a:xfrm>
            <a:prstGeom prst="rect">
              <a:avLst/>
            </a:prstGeom>
            <a:noFill/>
          </p:spPr>
          <p:txBody>
            <a:bodyPr wrap="square" lIns="0" tIns="0" rIns="0" bIns="0" rtlCol="0">
              <a:spAutoFit/>
            </a:bodyPr>
            <a:lstStyle/>
            <a:p>
              <a:pPr algn="ctr"/>
              <a:r>
                <a:rPr lang="en-US" sz="1600" b="1" dirty="0"/>
                <a:t>Finance capacity</a:t>
              </a:r>
            </a:p>
          </p:txBody>
        </p:sp>
        <p:sp>
          <p:nvSpPr>
            <p:cNvPr id="17" name="TextBox 16">
              <a:extLst>
                <a:ext uri="{FF2B5EF4-FFF2-40B4-BE49-F238E27FC236}">
                  <a16:creationId xmlns:a16="http://schemas.microsoft.com/office/drawing/2014/main" id="{20133472-9E4D-6806-0E19-E737772C36B1}"/>
                </a:ext>
                <a:ext uri="{C183D7F6-B498-43B3-948B-1728B52AA6E4}">
                  <adec:decorative xmlns:adec="http://schemas.microsoft.com/office/drawing/2017/decorative" val="1"/>
                </a:ext>
              </a:extLst>
            </p:cNvPr>
            <p:cNvSpPr txBox="1"/>
            <p:nvPr/>
          </p:nvSpPr>
          <p:spPr>
            <a:xfrm>
              <a:off x="7355416" y="1996301"/>
              <a:ext cx="106302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Product workspace</a:t>
              </a:r>
            </a:p>
          </p:txBody>
        </p:sp>
        <p:sp>
          <p:nvSpPr>
            <p:cNvPr id="18" name="TextBox 17">
              <a:extLst>
                <a:ext uri="{FF2B5EF4-FFF2-40B4-BE49-F238E27FC236}">
                  <a16:creationId xmlns:a16="http://schemas.microsoft.com/office/drawing/2014/main" id="{DFB26DCF-BCAE-7FAB-C3A5-6BD3152C9110}"/>
                </a:ext>
                <a:ext uri="{C183D7F6-B498-43B3-948B-1728B52AA6E4}">
                  <adec:decorative xmlns:adec="http://schemas.microsoft.com/office/drawing/2017/decorative" val="1"/>
                </a:ext>
              </a:extLst>
            </p:cNvPr>
            <p:cNvSpPr txBox="1"/>
            <p:nvPr/>
          </p:nvSpPr>
          <p:spPr>
            <a:xfrm>
              <a:off x="8474720" y="1996301"/>
              <a:ext cx="106302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Pricing workspace</a:t>
              </a:r>
            </a:p>
          </p:txBody>
        </p:sp>
        <p:sp>
          <p:nvSpPr>
            <p:cNvPr id="19" name="TextBox 18">
              <a:extLst>
                <a:ext uri="{FF2B5EF4-FFF2-40B4-BE49-F238E27FC236}">
                  <a16:creationId xmlns:a16="http://schemas.microsoft.com/office/drawing/2014/main" id="{4F0A4E5A-51CA-6C2F-02F9-10A9D850E6DC}"/>
                </a:ext>
                <a:ext uri="{C183D7F6-B498-43B3-948B-1728B52AA6E4}">
                  <adec:decorative xmlns:adec="http://schemas.microsoft.com/office/drawing/2017/decorative" val="1"/>
                </a:ext>
              </a:extLst>
            </p:cNvPr>
            <p:cNvSpPr txBox="1"/>
            <p:nvPr/>
          </p:nvSpPr>
          <p:spPr>
            <a:xfrm>
              <a:off x="9594025" y="1996301"/>
              <a:ext cx="106302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People workspace</a:t>
              </a:r>
            </a:p>
          </p:txBody>
        </p:sp>
        <p:pic>
          <p:nvPicPr>
            <p:cNvPr id="21" name="Graphic 20">
              <a:extLst>
                <a:ext uri="{FF2B5EF4-FFF2-40B4-BE49-F238E27FC236}">
                  <a16:creationId xmlns:a16="http://schemas.microsoft.com/office/drawing/2014/main" id="{98D3BCAD-2116-D3A5-B52D-677E6124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6044" y="1425497"/>
              <a:ext cx="609865" cy="609865"/>
            </a:xfrm>
            <a:prstGeom prst="rect">
              <a:avLst/>
            </a:prstGeom>
          </p:spPr>
        </p:pic>
        <p:pic>
          <p:nvPicPr>
            <p:cNvPr id="22" name="Graphic 21">
              <a:extLst>
                <a:ext uri="{FF2B5EF4-FFF2-40B4-BE49-F238E27FC236}">
                  <a16:creationId xmlns:a16="http://schemas.microsoft.com/office/drawing/2014/main" id="{1C9DF0AE-3164-A1E2-683C-7C2399AD0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5139" y="1425497"/>
              <a:ext cx="609865" cy="609865"/>
            </a:xfrm>
            <a:prstGeom prst="rect">
              <a:avLst/>
            </a:prstGeom>
          </p:spPr>
        </p:pic>
        <p:pic>
          <p:nvPicPr>
            <p:cNvPr id="23" name="Graphic 22">
              <a:extLst>
                <a:ext uri="{FF2B5EF4-FFF2-40B4-BE49-F238E27FC236}">
                  <a16:creationId xmlns:a16="http://schemas.microsoft.com/office/drawing/2014/main" id="{F7B71D1A-B7C6-2F30-190A-B7351F627F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3804" y="1425497"/>
              <a:ext cx="609865" cy="609865"/>
            </a:xfrm>
            <a:prstGeom prst="rect">
              <a:avLst/>
            </a:prstGeom>
          </p:spPr>
        </p:pic>
        <p:sp>
          <p:nvSpPr>
            <p:cNvPr id="24" name="TextBox 23">
              <a:extLst>
                <a:ext uri="{FF2B5EF4-FFF2-40B4-BE49-F238E27FC236}">
                  <a16:creationId xmlns:a16="http://schemas.microsoft.com/office/drawing/2014/main" id="{5D900AFA-C582-11E7-A349-BA16B340FBA5}"/>
                </a:ext>
                <a:ext uri="{C183D7F6-B498-43B3-948B-1728B52AA6E4}">
                  <adec:decorative xmlns:adec="http://schemas.microsoft.com/office/drawing/2017/decorative" val="1"/>
                </a:ext>
              </a:extLst>
            </p:cNvPr>
            <p:cNvSpPr txBox="1"/>
            <p:nvPr/>
          </p:nvSpPr>
          <p:spPr>
            <a:xfrm>
              <a:off x="7888564" y="3640173"/>
              <a:ext cx="106302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Enterprise workspace</a:t>
              </a:r>
            </a:p>
          </p:txBody>
        </p:sp>
        <p:sp>
          <p:nvSpPr>
            <p:cNvPr id="25" name="TextBox 24">
              <a:extLst>
                <a:ext uri="{FF2B5EF4-FFF2-40B4-BE49-F238E27FC236}">
                  <a16:creationId xmlns:a16="http://schemas.microsoft.com/office/drawing/2014/main" id="{47514370-E931-9075-53E5-98177E82D467}"/>
                </a:ext>
                <a:ext uri="{C183D7F6-B498-43B3-948B-1728B52AA6E4}">
                  <adec:decorative xmlns:adec="http://schemas.microsoft.com/office/drawing/2017/decorative" val="1"/>
                </a:ext>
              </a:extLst>
            </p:cNvPr>
            <p:cNvSpPr txBox="1"/>
            <p:nvPr/>
          </p:nvSpPr>
          <p:spPr>
            <a:xfrm>
              <a:off x="9007868" y="3640173"/>
              <a:ext cx="106302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Direct sales workspace</a:t>
              </a:r>
            </a:p>
          </p:txBody>
        </p:sp>
        <p:pic>
          <p:nvPicPr>
            <p:cNvPr id="26" name="Graphic 25">
              <a:extLst>
                <a:ext uri="{FF2B5EF4-FFF2-40B4-BE49-F238E27FC236}">
                  <a16:creationId xmlns:a16="http://schemas.microsoft.com/office/drawing/2014/main" id="{B6551A97-4242-0879-0D83-EC377DB34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9192" y="3069369"/>
              <a:ext cx="609865" cy="609865"/>
            </a:xfrm>
            <a:prstGeom prst="rect">
              <a:avLst/>
            </a:prstGeom>
          </p:spPr>
        </p:pic>
        <p:pic>
          <p:nvPicPr>
            <p:cNvPr id="27" name="Graphic 26">
              <a:extLst>
                <a:ext uri="{FF2B5EF4-FFF2-40B4-BE49-F238E27FC236}">
                  <a16:creationId xmlns:a16="http://schemas.microsoft.com/office/drawing/2014/main" id="{A82A9E76-A4DE-4522-740E-1BF42FD210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8287" y="3069369"/>
              <a:ext cx="609865" cy="609865"/>
            </a:xfrm>
            <a:prstGeom prst="rect">
              <a:avLst/>
            </a:prstGeom>
          </p:spPr>
        </p:pic>
        <p:sp>
          <p:nvSpPr>
            <p:cNvPr id="28" name="TextBox 27">
              <a:extLst>
                <a:ext uri="{FF2B5EF4-FFF2-40B4-BE49-F238E27FC236}">
                  <a16:creationId xmlns:a16="http://schemas.microsoft.com/office/drawing/2014/main" id="{7C16B434-22F1-7DE5-097C-021683DD7411}"/>
                </a:ext>
                <a:ext uri="{C183D7F6-B498-43B3-948B-1728B52AA6E4}">
                  <adec:decorative xmlns:adec="http://schemas.microsoft.com/office/drawing/2017/decorative" val="1"/>
                </a:ext>
              </a:extLst>
            </p:cNvPr>
            <p:cNvSpPr txBox="1"/>
            <p:nvPr/>
          </p:nvSpPr>
          <p:spPr>
            <a:xfrm>
              <a:off x="7411700" y="5328571"/>
              <a:ext cx="106302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Admin workspace</a:t>
              </a:r>
            </a:p>
          </p:txBody>
        </p:sp>
        <p:sp>
          <p:nvSpPr>
            <p:cNvPr id="29" name="TextBox 28">
              <a:extLst>
                <a:ext uri="{FF2B5EF4-FFF2-40B4-BE49-F238E27FC236}">
                  <a16:creationId xmlns:a16="http://schemas.microsoft.com/office/drawing/2014/main" id="{D72D1B32-7B12-7FD8-B842-73EF9FF9A74D}"/>
                </a:ext>
                <a:ext uri="{C183D7F6-B498-43B3-948B-1728B52AA6E4}">
                  <adec:decorative xmlns:adec="http://schemas.microsoft.com/office/drawing/2017/decorative" val="1"/>
                </a:ext>
              </a:extLst>
            </p:cNvPr>
            <p:cNvSpPr txBox="1"/>
            <p:nvPr/>
          </p:nvSpPr>
          <p:spPr>
            <a:xfrm>
              <a:off x="8531004" y="5328571"/>
              <a:ext cx="106302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Budgeting workspace</a:t>
              </a:r>
            </a:p>
          </p:txBody>
        </p:sp>
        <p:sp>
          <p:nvSpPr>
            <p:cNvPr id="30" name="TextBox 29">
              <a:extLst>
                <a:ext uri="{FF2B5EF4-FFF2-40B4-BE49-F238E27FC236}">
                  <a16:creationId xmlns:a16="http://schemas.microsoft.com/office/drawing/2014/main" id="{DF6CDBE2-FD85-DA87-953A-F81DC4DC10D0}"/>
                </a:ext>
                <a:ext uri="{C183D7F6-B498-43B3-948B-1728B52AA6E4}">
                  <adec:decorative xmlns:adec="http://schemas.microsoft.com/office/drawing/2017/decorative" val="1"/>
                </a:ext>
              </a:extLst>
            </p:cNvPr>
            <p:cNvSpPr txBox="1"/>
            <p:nvPr/>
          </p:nvSpPr>
          <p:spPr>
            <a:xfrm>
              <a:off x="9650309" y="5328571"/>
              <a:ext cx="106302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Planning workspace</a:t>
              </a:r>
            </a:p>
          </p:txBody>
        </p:sp>
        <p:pic>
          <p:nvPicPr>
            <p:cNvPr id="31" name="Graphic 30">
              <a:extLst>
                <a:ext uri="{FF2B5EF4-FFF2-40B4-BE49-F238E27FC236}">
                  <a16:creationId xmlns:a16="http://schemas.microsoft.com/office/drawing/2014/main" id="{3842AA8D-7623-35D3-8BCB-E8EEB0AED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2328" y="4757767"/>
              <a:ext cx="609865" cy="609865"/>
            </a:xfrm>
            <a:prstGeom prst="rect">
              <a:avLst/>
            </a:prstGeom>
          </p:spPr>
        </p:pic>
        <p:pic>
          <p:nvPicPr>
            <p:cNvPr id="32" name="Graphic 31">
              <a:extLst>
                <a:ext uri="{FF2B5EF4-FFF2-40B4-BE49-F238E27FC236}">
                  <a16:creationId xmlns:a16="http://schemas.microsoft.com/office/drawing/2014/main" id="{E7B30594-9B43-2A0C-C821-FFD767185E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41423" y="4757767"/>
              <a:ext cx="609865" cy="609865"/>
            </a:xfrm>
            <a:prstGeom prst="rect">
              <a:avLst/>
            </a:prstGeom>
          </p:spPr>
        </p:pic>
        <p:pic>
          <p:nvPicPr>
            <p:cNvPr id="33" name="Graphic 32">
              <a:extLst>
                <a:ext uri="{FF2B5EF4-FFF2-40B4-BE49-F238E27FC236}">
                  <a16:creationId xmlns:a16="http://schemas.microsoft.com/office/drawing/2014/main" id="{D55DEDDD-8F3E-6ADC-1EFF-D1D53E75F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0088" y="4757767"/>
              <a:ext cx="609865" cy="60986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lnSpc>
                <a:spcPct val="100000"/>
              </a:lnSpc>
              <a:defRPr sz="3600">
                <a:solidFill>
                  <a:srgbClr val="2A446F"/>
                </a:solidFill>
              </a:defRPr>
            </a:lvl1pPr>
          </a:lstStyle>
          <a:p>
            <a:r>
              <a:rPr lang="en-US" sz="3200" dirty="0">
                <a:solidFill>
                  <a:schemeClr val="tx1"/>
                </a:solidFill>
              </a:rPr>
              <a:t>Fabric admin tasks</a:t>
            </a:r>
          </a:p>
        </p:txBody>
      </p:sp>
      <p:graphicFrame>
        <p:nvGraphicFramePr>
          <p:cNvPr id="16" name="Content Placeholder 15" descr="List of Fabric admin tasks, including security and access control, data governance, customization and configuration, and monitoring and optimization.">
            <a:extLst>
              <a:ext uri="{FF2B5EF4-FFF2-40B4-BE49-F238E27FC236}">
                <a16:creationId xmlns:a16="http://schemas.microsoft.com/office/drawing/2014/main" id="{0DA12B5D-D105-92C5-21A2-4B3D66943C0D}"/>
              </a:ext>
            </a:extLst>
          </p:cNvPr>
          <p:cNvGraphicFramePr>
            <a:graphicFrameLocks noGrp="1"/>
          </p:cNvGraphicFramePr>
          <p:nvPr>
            <p:ph sz="quarter" idx="10"/>
          </p:nvPr>
        </p:nvGraphicFramePr>
        <p:xfrm>
          <a:off x="1244047" y="1448042"/>
          <a:ext cx="9824446" cy="3869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lnSpc>
                <a:spcPct val="100000"/>
              </a:lnSpc>
              <a:defRPr sz="3600">
                <a:solidFill>
                  <a:srgbClr val="2A446F"/>
                </a:solidFill>
              </a:defRPr>
            </a:lvl1pPr>
          </a:lstStyle>
          <a:p>
            <a:r>
              <a:rPr lang="en-US" sz="3200" dirty="0">
                <a:solidFill>
                  <a:schemeClr val="tx1"/>
                </a:solidFill>
              </a:rPr>
              <a:t>Fabric admin tools</a:t>
            </a:r>
          </a:p>
        </p:txBody>
      </p:sp>
      <p:graphicFrame>
        <p:nvGraphicFramePr>
          <p:cNvPr id="7" name="Content Placeholder 2" descr="List of Fabric admin tools including: Fabric admin portal&#10;PowerShell cmdlets&#10;Admin APIs and SDKs&#10;Admin monitoring workspace&#10;Fabric capacity monitoring app&#10;">
            <a:extLst>
              <a:ext uri="{FF2B5EF4-FFF2-40B4-BE49-F238E27FC236}">
                <a16:creationId xmlns:a16="http://schemas.microsoft.com/office/drawing/2014/main" id="{8CA568E9-18F9-CBD3-8D61-30667C0AA4D8}"/>
              </a:ext>
            </a:extLst>
          </p:cNvPr>
          <p:cNvGraphicFramePr>
            <a:graphicFrameLocks/>
          </p:cNvGraphicFramePr>
          <p:nvPr/>
        </p:nvGraphicFramePr>
        <p:xfrm>
          <a:off x="431405" y="1479942"/>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164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850D73-310B-AE6F-84D8-28F314236736}"/>
              </a:ext>
            </a:extLst>
          </p:cNvPr>
          <p:cNvSpPr>
            <a:spLocks noGrp="1"/>
          </p:cNvSpPr>
          <p:nvPr>
            <p:ph type="title"/>
          </p:nvPr>
        </p:nvSpPr>
        <p:spPr>
          <a:xfrm>
            <a:off x="588262" y="585216"/>
            <a:ext cx="8193024" cy="492443"/>
          </a:xfrm>
        </p:spPr>
        <p:txBody>
          <a:bodyPr/>
          <a:lstStyle/>
          <a:p>
            <a:r>
              <a:rPr lang="en-US" sz="3200" dirty="0"/>
              <a:t>Fabric admin portal</a:t>
            </a:r>
          </a:p>
        </p:txBody>
      </p:sp>
      <p:sp>
        <p:nvSpPr>
          <p:cNvPr id="9" name="Subtitle">
            <a:extLst>
              <a:ext uri="{FF2B5EF4-FFF2-40B4-BE49-F238E27FC236}">
                <a16:creationId xmlns:a16="http://schemas.microsoft.com/office/drawing/2014/main" id="{A17D1D56-A576-7C6B-F9FD-91798906FF2D}"/>
              </a:ext>
            </a:extLst>
          </p:cNvPr>
          <p:cNvSpPr txBox="1">
            <a:spLocks/>
          </p:cNvSpPr>
          <p:nvPr/>
        </p:nvSpPr>
        <p:spPr>
          <a:xfrm>
            <a:off x="501849" y="1440712"/>
            <a:ext cx="3621178" cy="2856167"/>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Centrally manage, review, and apply settings for the entire tenant or by capacity.</a:t>
            </a:r>
          </a:p>
        </p:txBody>
      </p:sp>
      <p:pic>
        <p:nvPicPr>
          <p:cNvPr id="3" name="Picture 2" descr="Screenshot of the Fabric Admin portal with the &quot;Users can create Fabric items&quot; setting highlighted.">
            <a:extLst>
              <a:ext uri="{FF2B5EF4-FFF2-40B4-BE49-F238E27FC236}">
                <a16:creationId xmlns:a16="http://schemas.microsoft.com/office/drawing/2014/main" id="{C52C4B20-869B-0AF4-AB7A-F35F57904C9A}"/>
              </a:ext>
            </a:extLst>
          </p:cNvPr>
          <p:cNvPicPr>
            <a:picLocks noChangeAspect="1"/>
          </p:cNvPicPr>
          <p:nvPr/>
        </p:nvPicPr>
        <p:blipFill>
          <a:blip r:embed="rId3"/>
          <a:srcRect/>
          <a:stretch/>
        </p:blipFill>
        <p:spPr>
          <a:xfrm>
            <a:off x="4371918" y="1130141"/>
            <a:ext cx="7820082" cy="5142642"/>
          </a:xfrm>
          <a:prstGeom prst="rect">
            <a:avLst/>
          </a:prstGeom>
          <a:ln>
            <a:solidFill>
              <a:schemeClr val="tx1"/>
            </a:solidFill>
          </a:ln>
        </p:spPr>
      </p:pic>
    </p:spTree>
    <p:extLst>
      <p:ext uri="{BB962C8B-B14F-4D97-AF65-F5344CB8AC3E}">
        <p14:creationId xmlns:p14="http://schemas.microsoft.com/office/powerpoint/2010/main" val="17255708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850D73-310B-AE6F-84D8-28F314236736}"/>
              </a:ext>
            </a:extLst>
          </p:cNvPr>
          <p:cNvSpPr>
            <a:spLocks noGrp="1"/>
          </p:cNvSpPr>
          <p:nvPr>
            <p:ph type="title"/>
          </p:nvPr>
        </p:nvSpPr>
        <p:spPr>
          <a:xfrm>
            <a:off x="588262" y="585216"/>
            <a:ext cx="8193024" cy="492443"/>
          </a:xfrm>
        </p:spPr>
        <p:txBody>
          <a:bodyPr/>
          <a:lstStyle/>
          <a:p>
            <a:r>
              <a:rPr lang="en-US" sz="3200" dirty="0"/>
              <a:t>Fabric admin monitoring workspace</a:t>
            </a:r>
          </a:p>
        </p:txBody>
      </p:sp>
      <p:sp>
        <p:nvSpPr>
          <p:cNvPr id="9" name="Subtitle">
            <a:extLst>
              <a:ext uri="{FF2B5EF4-FFF2-40B4-BE49-F238E27FC236}">
                <a16:creationId xmlns:a16="http://schemas.microsoft.com/office/drawing/2014/main" id="{A17D1D56-A576-7C6B-F9FD-91798906FF2D}"/>
              </a:ext>
            </a:extLst>
          </p:cNvPr>
          <p:cNvSpPr txBox="1">
            <a:spLocks/>
          </p:cNvSpPr>
          <p:nvPr/>
        </p:nvSpPr>
        <p:spPr>
          <a:xfrm>
            <a:off x="485901" y="1218573"/>
            <a:ext cx="3788919" cy="4603897"/>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Monitor your environment including: </a:t>
            </a:r>
          </a:p>
          <a:p>
            <a:r>
              <a:rPr lang="en-US" sz="2400" dirty="0"/>
              <a:t>capacities</a:t>
            </a:r>
          </a:p>
          <a:p>
            <a:r>
              <a:rPr lang="en-US" sz="2400" dirty="0"/>
              <a:t>workspaces</a:t>
            </a:r>
          </a:p>
          <a:p>
            <a:r>
              <a:rPr lang="en-US" sz="2400" dirty="0"/>
              <a:t>items</a:t>
            </a:r>
          </a:p>
          <a:p>
            <a:r>
              <a:rPr lang="en-US" sz="2400" dirty="0"/>
              <a:t>activities</a:t>
            </a:r>
          </a:p>
          <a:p>
            <a:r>
              <a:rPr lang="en-US" sz="2400" dirty="0"/>
              <a:t>users</a:t>
            </a:r>
          </a:p>
        </p:txBody>
      </p:sp>
      <p:pic>
        <p:nvPicPr>
          <p:cNvPr id="3" name="New picture" descr="Screenshot of the Admin monitoring report.">
            <a:extLst>
              <a:ext uri="{FF2B5EF4-FFF2-40B4-BE49-F238E27FC236}">
                <a16:creationId xmlns:a16="http://schemas.microsoft.com/office/drawing/2014/main" id="{7C118CB8-B6C6-970B-F2FB-D521B409CB0D}"/>
              </a:ext>
            </a:extLst>
          </p:cNvPr>
          <p:cNvPicPr>
            <a:picLocks noChangeAspect="1"/>
          </p:cNvPicPr>
          <p:nvPr/>
        </p:nvPicPr>
        <p:blipFill>
          <a:blip r:embed="rId3"/>
          <a:stretch>
            <a:fillRect/>
          </a:stretch>
        </p:blipFill>
        <p:spPr>
          <a:xfrm>
            <a:off x="4907635" y="1218573"/>
            <a:ext cx="7284365" cy="5205087"/>
          </a:xfrm>
          <a:prstGeom prst="rect">
            <a:avLst/>
          </a:prstGeom>
          <a:ln>
            <a:solidFill>
              <a:schemeClr val="tx1"/>
            </a:solidFill>
          </a:ln>
        </p:spPr>
      </p:pic>
    </p:spTree>
    <p:extLst>
      <p:ext uri="{BB962C8B-B14F-4D97-AF65-F5344CB8AC3E}">
        <p14:creationId xmlns:p14="http://schemas.microsoft.com/office/powerpoint/2010/main" val="17802408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F962-9445-9005-7B6E-9216023207E1}"/>
              </a:ext>
            </a:extLst>
          </p:cNvPr>
          <p:cNvSpPr>
            <a:spLocks noGrp="1"/>
          </p:cNvSpPr>
          <p:nvPr>
            <p:ph type="title"/>
          </p:nvPr>
        </p:nvSpPr>
        <p:spPr>
          <a:xfrm>
            <a:off x="588262" y="585216"/>
            <a:ext cx="8193024" cy="492443"/>
          </a:xfrm>
        </p:spPr>
        <p:txBody>
          <a:bodyPr/>
          <a:lstStyle/>
          <a:p>
            <a:r>
              <a:rPr lang="en-US" sz="3200" dirty="0"/>
              <a:t>Fabric capacity metrics app</a:t>
            </a:r>
          </a:p>
        </p:txBody>
      </p:sp>
      <p:sp>
        <p:nvSpPr>
          <p:cNvPr id="7" name="Subtitle">
            <a:extLst>
              <a:ext uri="{FF2B5EF4-FFF2-40B4-BE49-F238E27FC236}">
                <a16:creationId xmlns:a16="http://schemas.microsoft.com/office/drawing/2014/main" id="{A9FD6996-4FC2-7209-9818-EB7FB4B05B74}"/>
              </a:ext>
            </a:extLst>
          </p:cNvPr>
          <p:cNvSpPr txBox="1">
            <a:spLocks/>
          </p:cNvSpPr>
          <p:nvPr/>
        </p:nvSpPr>
        <p:spPr>
          <a:xfrm>
            <a:off x="697666" y="1369890"/>
            <a:ext cx="3836234" cy="4603897"/>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Charts display capacity usage over a 14-day period</a:t>
            </a:r>
          </a:p>
          <a:p>
            <a:endParaRPr lang="en-US" sz="2400" dirty="0"/>
          </a:p>
          <a:p>
            <a:r>
              <a:rPr lang="en-US" sz="2400" dirty="0"/>
              <a:t>Helps you understand which workloads use more capacity</a:t>
            </a:r>
          </a:p>
          <a:p>
            <a:endParaRPr lang="en-US" sz="3200" dirty="0"/>
          </a:p>
        </p:txBody>
      </p:sp>
      <p:pic>
        <p:nvPicPr>
          <p:cNvPr id="4" name="Picture 3" descr="Screenshots of the Fabric capacity metrics app.">
            <a:extLst>
              <a:ext uri="{FF2B5EF4-FFF2-40B4-BE49-F238E27FC236}">
                <a16:creationId xmlns:a16="http://schemas.microsoft.com/office/drawing/2014/main" id="{9BA820F9-2792-3FD2-3D5E-01D1B5AEF65B}"/>
              </a:ext>
            </a:extLst>
          </p:cNvPr>
          <p:cNvPicPr>
            <a:picLocks noChangeAspect="1"/>
          </p:cNvPicPr>
          <p:nvPr/>
        </p:nvPicPr>
        <p:blipFill>
          <a:blip r:embed="rId3"/>
          <a:stretch>
            <a:fillRect/>
          </a:stretch>
        </p:blipFill>
        <p:spPr>
          <a:xfrm>
            <a:off x="4991365" y="1239130"/>
            <a:ext cx="7200635" cy="5152924"/>
          </a:xfrm>
          <a:prstGeom prst="rect">
            <a:avLst/>
          </a:prstGeom>
          <a:ln>
            <a:solidFill>
              <a:schemeClr val="tx1"/>
            </a:solidFill>
          </a:ln>
        </p:spPr>
      </p:pic>
    </p:spTree>
    <p:extLst>
      <p:ext uri="{BB962C8B-B14F-4D97-AF65-F5344CB8AC3E}">
        <p14:creationId xmlns:p14="http://schemas.microsoft.com/office/powerpoint/2010/main" val="6709822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3B722E-037F-0FB1-E090-FD8E7BAA7C23}"/>
              </a:ext>
            </a:extLst>
          </p:cNvPr>
          <p:cNvSpPr>
            <a:spLocks noGrp="1"/>
          </p:cNvSpPr>
          <p:nvPr>
            <p:ph type="title"/>
          </p:nvPr>
        </p:nvSpPr>
        <p:spPr/>
        <p:txBody>
          <a:bodyPr/>
          <a:lstStyle/>
          <a:p>
            <a:r>
              <a:rPr lang="en-US" dirty="0"/>
              <a:t>What is Real-Time Intelligence?</a:t>
            </a:r>
          </a:p>
        </p:txBody>
      </p:sp>
      <p:pic>
        <p:nvPicPr>
          <p:cNvPr id="1026" name="Picture 2" descr="Screenshot of Real-Time hub role in Real-Time Intelligence.">
            <a:extLst>
              <a:ext uri="{FF2B5EF4-FFF2-40B4-BE49-F238E27FC236}">
                <a16:creationId xmlns:a16="http://schemas.microsoft.com/office/drawing/2014/main" id="{8C8F6F97-5C6B-512F-75C7-45D13B73D6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280652" y="1077659"/>
            <a:ext cx="9630697" cy="5291291"/>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3978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6B6C-B7D2-19D0-F14C-04833838ABE1}"/>
              </a:ext>
            </a:extLst>
          </p:cNvPr>
          <p:cNvSpPr>
            <a:spLocks noGrp="1"/>
          </p:cNvSpPr>
          <p:nvPr>
            <p:ph type="title"/>
          </p:nvPr>
        </p:nvSpPr>
        <p:spPr>
          <a:xfrm>
            <a:off x="458722" y="325925"/>
            <a:ext cx="8193024" cy="492443"/>
          </a:xfrm>
        </p:spPr>
        <p:txBody>
          <a:bodyPr/>
          <a:lstStyle/>
          <a:p>
            <a:r>
              <a:rPr lang="en-US" sz="3200" dirty="0"/>
              <a:t>Manage Fabric security</a:t>
            </a:r>
          </a:p>
        </p:txBody>
      </p:sp>
      <p:grpSp>
        <p:nvGrpSpPr>
          <p:cNvPr id="52" name="Group 51" descr="Diagram displaying levels of security in Microsoft Fabric">
            <a:extLst>
              <a:ext uri="{FF2B5EF4-FFF2-40B4-BE49-F238E27FC236}">
                <a16:creationId xmlns:a16="http://schemas.microsoft.com/office/drawing/2014/main" id="{B1133A62-733B-FE51-63E3-30A3C45D61AB}"/>
              </a:ext>
            </a:extLst>
          </p:cNvPr>
          <p:cNvGrpSpPr/>
          <p:nvPr/>
        </p:nvGrpSpPr>
        <p:grpSpPr>
          <a:xfrm>
            <a:off x="2351447" y="831437"/>
            <a:ext cx="8574711" cy="6671398"/>
            <a:chOff x="2458127" y="667116"/>
            <a:chExt cx="8574711" cy="6671398"/>
          </a:xfrm>
        </p:grpSpPr>
        <p:graphicFrame>
          <p:nvGraphicFramePr>
            <p:cNvPr id="36" name="Diagram 35">
              <a:extLst>
                <a:ext uri="{FF2B5EF4-FFF2-40B4-BE49-F238E27FC236}">
                  <a16:creationId xmlns:a16="http://schemas.microsoft.com/office/drawing/2014/main" id="{41A611AB-FE73-FB3C-86B9-E2325B41E1B8}"/>
                </a:ext>
              </a:extLst>
            </p:cNvPr>
            <p:cNvGraphicFramePr/>
            <p:nvPr/>
          </p:nvGraphicFramePr>
          <p:xfrm>
            <a:off x="3175357" y="3093049"/>
            <a:ext cx="6368197" cy="4245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7" name="Diagram 36">
              <a:extLst>
                <a:ext uri="{FF2B5EF4-FFF2-40B4-BE49-F238E27FC236}">
                  <a16:creationId xmlns:a16="http://schemas.microsoft.com/office/drawing/2014/main" id="{A86B1D80-1AF6-ABA7-2E70-14367047F310}"/>
                </a:ext>
              </a:extLst>
            </p:cNvPr>
            <p:cNvGraphicFramePr/>
            <p:nvPr/>
          </p:nvGraphicFramePr>
          <p:xfrm>
            <a:off x="3087819" y="667116"/>
            <a:ext cx="6455735" cy="45063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8" name="Graphic 37" descr="Diploma with solid fill">
              <a:extLst>
                <a:ext uri="{FF2B5EF4-FFF2-40B4-BE49-F238E27FC236}">
                  <a16:creationId xmlns:a16="http://schemas.microsoft.com/office/drawing/2014/main" id="{0586BBAD-FDD7-8836-4D0E-CA7E22AFA1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0751" y="5824360"/>
              <a:ext cx="326128" cy="326128"/>
            </a:xfrm>
            <a:prstGeom prst="rect">
              <a:avLst/>
            </a:prstGeom>
          </p:spPr>
        </p:pic>
        <p:pic>
          <p:nvPicPr>
            <p:cNvPr id="39" name="Graphic 38" descr="Key with solid fill">
              <a:extLst>
                <a:ext uri="{FF2B5EF4-FFF2-40B4-BE49-F238E27FC236}">
                  <a16:creationId xmlns:a16="http://schemas.microsoft.com/office/drawing/2014/main" id="{2FA8059C-A364-DBBA-856E-64EDB5E1DB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20027" y="5762796"/>
              <a:ext cx="449255" cy="449255"/>
            </a:xfrm>
            <a:prstGeom prst="rect">
              <a:avLst/>
            </a:prstGeom>
          </p:spPr>
        </p:pic>
        <p:pic>
          <p:nvPicPr>
            <p:cNvPr id="40" name="Picture 2" descr="Microsoft Information Protection Team · GitHub">
              <a:extLst>
                <a:ext uri="{FF2B5EF4-FFF2-40B4-BE49-F238E27FC236}">
                  <a16:creationId xmlns:a16="http://schemas.microsoft.com/office/drawing/2014/main" id="{13131B69-02DF-D7B2-B02D-000982D0C8B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59876" y="5864723"/>
              <a:ext cx="253783" cy="253783"/>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Detective female with solid fill">
              <a:extLst>
                <a:ext uri="{FF2B5EF4-FFF2-40B4-BE49-F238E27FC236}">
                  <a16:creationId xmlns:a16="http://schemas.microsoft.com/office/drawing/2014/main" id="{1725E1B9-A19E-575E-C2B0-593817F5625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707182" y="5819506"/>
              <a:ext cx="299000" cy="299000"/>
            </a:xfrm>
            <a:prstGeom prst="rect">
              <a:avLst/>
            </a:prstGeom>
          </p:spPr>
        </p:pic>
        <p:pic>
          <p:nvPicPr>
            <p:cNvPr id="42" name="Graphic 41" descr="Lightning with solid fill">
              <a:extLst>
                <a:ext uri="{FF2B5EF4-FFF2-40B4-BE49-F238E27FC236}">
                  <a16:creationId xmlns:a16="http://schemas.microsoft.com/office/drawing/2014/main" id="{3337883C-8BCF-C1AD-2E54-DEA3DE3F4D2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53636" y="5850762"/>
              <a:ext cx="323123" cy="323123"/>
            </a:xfrm>
            <a:prstGeom prst="rect">
              <a:avLst/>
            </a:prstGeom>
          </p:spPr>
        </p:pic>
        <p:pic>
          <p:nvPicPr>
            <p:cNvPr id="43" name="Graphic 42" descr="Programmer female with solid fill">
              <a:extLst>
                <a:ext uri="{FF2B5EF4-FFF2-40B4-BE49-F238E27FC236}">
                  <a16:creationId xmlns:a16="http://schemas.microsoft.com/office/drawing/2014/main" id="{4A089843-F77E-E0AD-5FB3-3EA40E58FFB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49034" y="4052102"/>
              <a:ext cx="457200" cy="457200"/>
            </a:xfrm>
            <a:prstGeom prst="rect">
              <a:avLst/>
            </a:prstGeom>
          </p:spPr>
        </p:pic>
        <p:pic>
          <p:nvPicPr>
            <p:cNvPr id="44" name="Graphic 43" descr="Database with solid fill">
              <a:extLst>
                <a:ext uri="{FF2B5EF4-FFF2-40B4-BE49-F238E27FC236}">
                  <a16:creationId xmlns:a16="http://schemas.microsoft.com/office/drawing/2014/main" id="{CDCD6AE9-8D3D-CA73-241B-F7541F5F3AE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64379" y="4075843"/>
              <a:ext cx="510135" cy="510135"/>
            </a:xfrm>
            <a:prstGeom prst="rect">
              <a:avLst/>
            </a:prstGeom>
          </p:spPr>
        </p:pic>
        <p:sp>
          <p:nvSpPr>
            <p:cNvPr id="45" name="Arrow: Right 44">
              <a:extLst>
                <a:ext uri="{FF2B5EF4-FFF2-40B4-BE49-F238E27FC236}">
                  <a16:creationId xmlns:a16="http://schemas.microsoft.com/office/drawing/2014/main" id="{0C4E0771-E11E-96AE-D8BE-7213FC8693AF}"/>
                </a:ext>
              </a:extLst>
            </p:cNvPr>
            <p:cNvSpPr/>
            <p:nvPr/>
          </p:nvSpPr>
          <p:spPr bwMode="auto">
            <a:xfrm>
              <a:off x="3723111" y="4246279"/>
              <a:ext cx="2133571" cy="169264"/>
            </a:xfrm>
            <a:prstGeom prst="rightArrow">
              <a:avLst/>
            </a:prstGeom>
            <a:solidFill>
              <a:srgbClr val="C73ECC"/>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Arrow: Right 45">
              <a:extLst>
                <a:ext uri="{FF2B5EF4-FFF2-40B4-BE49-F238E27FC236}">
                  <a16:creationId xmlns:a16="http://schemas.microsoft.com/office/drawing/2014/main" id="{650CEBA2-8A6D-6B59-9A39-E42EC2029AFB}"/>
                </a:ext>
              </a:extLst>
            </p:cNvPr>
            <p:cNvSpPr/>
            <p:nvPr/>
          </p:nvSpPr>
          <p:spPr bwMode="auto">
            <a:xfrm rot="10800000">
              <a:off x="6857532" y="4246279"/>
              <a:ext cx="2154255" cy="169264"/>
            </a:xfrm>
            <a:prstGeom prst="rightArrow">
              <a:avLst/>
            </a:prstGeom>
            <a:solidFill>
              <a:srgbClr val="C73ECC"/>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F64A7626-3117-F36B-9DF1-A98D8FAF95BC}"/>
                </a:ext>
              </a:extLst>
            </p:cNvPr>
            <p:cNvSpPr txBox="1"/>
            <p:nvPr/>
          </p:nvSpPr>
          <p:spPr>
            <a:xfrm>
              <a:off x="3659303" y="4422473"/>
              <a:ext cx="1433365" cy="738664"/>
            </a:xfrm>
            <a:prstGeom prst="rect">
              <a:avLst/>
            </a:prstGeom>
            <a:noFill/>
          </p:spPr>
          <p:txBody>
            <a:bodyPr wrap="square">
              <a:spAutoFit/>
            </a:bodyPr>
            <a:lstStyle/>
            <a:p>
              <a:pPr defTabSz="914400"/>
              <a:r>
                <a:rPr lang="en-US" sz="1400">
                  <a:solidFill>
                    <a:srgbClr val="000000"/>
                  </a:solidFill>
                  <a:cs typeface="Arial" pitchFamily="34" charset="0"/>
                </a:rPr>
                <a:t>Secured inbound Connectivity</a:t>
              </a:r>
            </a:p>
          </p:txBody>
        </p:sp>
        <p:sp>
          <p:nvSpPr>
            <p:cNvPr id="48" name="TextBox 47">
              <a:extLst>
                <a:ext uri="{FF2B5EF4-FFF2-40B4-BE49-F238E27FC236}">
                  <a16:creationId xmlns:a16="http://schemas.microsoft.com/office/drawing/2014/main" id="{99EF30AD-8C2F-22C1-C3AC-22A17F621A10}"/>
                </a:ext>
              </a:extLst>
            </p:cNvPr>
            <p:cNvSpPr txBox="1"/>
            <p:nvPr/>
          </p:nvSpPr>
          <p:spPr>
            <a:xfrm>
              <a:off x="7626787" y="4426776"/>
              <a:ext cx="1433365" cy="738664"/>
            </a:xfrm>
            <a:prstGeom prst="rect">
              <a:avLst/>
            </a:prstGeom>
            <a:noFill/>
          </p:spPr>
          <p:txBody>
            <a:bodyPr wrap="square">
              <a:spAutoFit/>
            </a:bodyPr>
            <a:lstStyle/>
            <a:p>
              <a:pPr algn="r" defTabSz="914400"/>
              <a:r>
                <a:rPr lang="en-US" sz="1400" dirty="0">
                  <a:solidFill>
                    <a:srgbClr val="000000"/>
                  </a:solidFill>
                  <a:cs typeface="Arial" pitchFamily="34" charset="0"/>
                </a:rPr>
                <a:t>Secured outbound Connectivity</a:t>
              </a:r>
            </a:p>
          </p:txBody>
        </p:sp>
        <p:sp>
          <p:nvSpPr>
            <p:cNvPr id="49" name="TextBox 48">
              <a:extLst>
                <a:ext uri="{FF2B5EF4-FFF2-40B4-BE49-F238E27FC236}">
                  <a16:creationId xmlns:a16="http://schemas.microsoft.com/office/drawing/2014/main" id="{7AC5A4F3-B847-9146-9D5F-C761BA49E05C}"/>
                </a:ext>
              </a:extLst>
            </p:cNvPr>
            <p:cNvSpPr txBox="1"/>
            <p:nvPr/>
          </p:nvSpPr>
          <p:spPr>
            <a:xfrm>
              <a:off x="2458127" y="4005818"/>
              <a:ext cx="717230" cy="523220"/>
            </a:xfrm>
            <a:prstGeom prst="rect">
              <a:avLst/>
            </a:prstGeom>
            <a:noFill/>
          </p:spPr>
          <p:txBody>
            <a:bodyPr wrap="square">
              <a:spAutoFit/>
            </a:bodyPr>
            <a:lstStyle/>
            <a:p>
              <a:pPr defTabSz="914400"/>
              <a:r>
                <a:rPr lang="en-US" sz="1400" dirty="0">
                  <a:solidFill>
                    <a:srgbClr val="000000"/>
                  </a:solidFill>
                  <a:cs typeface="Arial" pitchFamily="34" charset="0"/>
                </a:rPr>
                <a:t>Your user</a:t>
              </a:r>
            </a:p>
          </p:txBody>
        </p:sp>
        <p:sp>
          <p:nvSpPr>
            <p:cNvPr id="50" name="TextBox 49">
              <a:extLst>
                <a:ext uri="{FF2B5EF4-FFF2-40B4-BE49-F238E27FC236}">
                  <a16:creationId xmlns:a16="http://schemas.microsoft.com/office/drawing/2014/main" id="{0604048F-9D75-E6D5-AC03-1BF3D3DC3747}"/>
                </a:ext>
              </a:extLst>
            </p:cNvPr>
            <p:cNvSpPr txBox="1"/>
            <p:nvPr/>
          </p:nvSpPr>
          <p:spPr>
            <a:xfrm>
              <a:off x="9578741" y="4019092"/>
              <a:ext cx="1454097" cy="523220"/>
            </a:xfrm>
            <a:prstGeom prst="rect">
              <a:avLst/>
            </a:prstGeom>
            <a:noFill/>
          </p:spPr>
          <p:txBody>
            <a:bodyPr wrap="square">
              <a:spAutoFit/>
            </a:bodyPr>
            <a:lstStyle/>
            <a:p>
              <a:pPr defTabSz="914400"/>
              <a:r>
                <a:rPr lang="en-US" sz="1400" dirty="0">
                  <a:solidFill>
                    <a:srgbClr val="000000"/>
                  </a:solidFill>
                  <a:cs typeface="Arial" pitchFamily="34" charset="0"/>
                </a:rPr>
                <a:t>Your storage accounts</a:t>
              </a:r>
            </a:p>
          </p:txBody>
        </p:sp>
        <p:pic>
          <p:nvPicPr>
            <p:cNvPr id="51" name="Picture 2" descr="Pricing - Microsoft Purview | Microsoft Azure">
              <a:extLst>
                <a:ext uri="{FF2B5EF4-FFF2-40B4-BE49-F238E27FC236}">
                  <a16:creationId xmlns:a16="http://schemas.microsoft.com/office/drawing/2014/main" id="{8E90FA5F-0F17-7498-1BA4-545A64FFB38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800000" flipV="1">
              <a:off x="8669298" y="5764671"/>
              <a:ext cx="911023" cy="4782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532700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anchor="ctr">
            <a:normAutofit fontScale="90000"/>
          </a:bodyPr>
          <a:lstStyle>
            <a:lvl1pPr>
              <a:lnSpc>
                <a:spcPct val="100000"/>
              </a:lnSpc>
              <a:defRPr sz="3600">
                <a:solidFill>
                  <a:srgbClr val="2A446F"/>
                </a:solidFill>
              </a:defRPr>
            </a:lvl1pPr>
          </a:lstStyle>
          <a:p>
            <a:r>
              <a:rPr lang="en-US" dirty="0">
                <a:solidFill>
                  <a:schemeClr val="tx1"/>
                </a:solidFill>
              </a:rPr>
              <a:t>Assign and manage user licenses</a:t>
            </a:r>
          </a:p>
        </p:txBody>
      </p:sp>
      <p:sp>
        <p:nvSpPr>
          <p:cNvPr id="3" name="Subtitle"/>
          <p:cNvSpPr>
            <a:spLocks noGrp="1"/>
          </p:cNvSpPr>
          <p:nvPr>
            <p:ph type="body" sz="quarter" idx="15"/>
          </p:nvPr>
        </p:nvSpPr>
        <p:spPr>
          <a:xfrm>
            <a:off x="586390" y="1591056"/>
            <a:ext cx="4656170" cy="3979164"/>
          </a:xfrm>
        </p:spPr>
        <p:txBody>
          <a:bodyPr wrap="square">
            <a:normAutofit/>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1800"/>
              </a:spcAft>
            </a:pPr>
            <a:r>
              <a:rPr lang="en-US" sz="2400" dirty="0"/>
              <a:t>Control the level of access and functionality in Fabric.</a:t>
            </a:r>
          </a:p>
          <a:p>
            <a:pPr>
              <a:spcAft>
                <a:spcPts val="1800"/>
              </a:spcAft>
            </a:pPr>
            <a:r>
              <a:rPr lang="en-US" sz="2400" dirty="0"/>
              <a:t>License management for Fabric is in the M365 admin center.</a:t>
            </a:r>
          </a:p>
          <a:p>
            <a:pPr>
              <a:spcAft>
                <a:spcPts val="1800"/>
              </a:spcAft>
            </a:pPr>
            <a:r>
              <a:rPr lang="en-US" sz="2400" dirty="0"/>
              <a:t>The next step beyond licenses is workspace management.</a:t>
            </a:r>
          </a:p>
        </p:txBody>
      </p:sp>
      <p:pic>
        <p:nvPicPr>
          <p:cNvPr id="6" name="Picture 5" descr="Screenshot of the M365 admin center, displaying License details.">
            <a:extLst>
              <a:ext uri="{FF2B5EF4-FFF2-40B4-BE49-F238E27FC236}">
                <a16:creationId xmlns:a16="http://schemas.microsoft.com/office/drawing/2014/main" id="{3C9EC6F8-C254-BB52-622E-C13DB7FD3159}"/>
              </a:ext>
            </a:extLst>
          </p:cNvPr>
          <p:cNvPicPr>
            <a:picLocks noChangeAspect="1"/>
          </p:cNvPicPr>
          <p:nvPr/>
        </p:nvPicPr>
        <p:blipFill rotWithShape="1">
          <a:blip r:embed="rId3"/>
          <a:srcRect b="31107"/>
          <a:stretch/>
        </p:blipFill>
        <p:spPr>
          <a:xfrm>
            <a:off x="5461617" y="1591056"/>
            <a:ext cx="6433203" cy="3096259"/>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225297-DDF8-F95D-315F-0AB00E3BB07C}"/>
              </a:ext>
            </a:extLst>
          </p:cNvPr>
          <p:cNvSpPr txBox="1"/>
          <p:nvPr/>
        </p:nvSpPr>
        <p:spPr>
          <a:xfrm>
            <a:off x="5916166" y="1664126"/>
            <a:ext cx="5730240" cy="3077766"/>
          </a:xfrm>
          <a:prstGeom prst="rect">
            <a:avLst/>
          </a:prstGeom>
          <a:noFill/>
        </p:spPr>
        <p:txBody>
          <a:bodyPr wrap="square" lIns="0" tIns="0" rIns="0" bIns="0" rtlCol="0">
            <a:spAutoFit/>
          </a:bodyPr>
          <a:lstStyle/>
          <a:p>
            <a:pPr marL="742950" lvl="1" indent="-285750" algn="l" rtl="0" eaLnBrk="1" latinLnBrk="0" hangingPunct="1">
              <a:buFont typeface="Arial" panose="020B0604020202020204" pitchFamily="34" charset="0"/>
              <a:buChar char="•"/>
            </a:pPr>
            <a:r>
              <a:rPr lang="en-US" sz="2000" dirty="0">
                <a:solidFill>
                  <a:srgbClr val="000000"/>
                </a:solidFill>
                <a:effectLst/>
                <a:latin typeface="Segoe UI" panose="020B0502040204020203" pitchFamily="34" charset="0"/>
              </a:rPr>
              <a:t>Name of the item</a:t>
            </a:r>
          </a:p>
          <a:p>
            <a:pPr marL="742950" lvl="1" indent="-285750" algn="l" rtl="0" eaLnBrk="1" latinLnBrk="0" hangingPunct="1">
              <a:buFont typeface="Arial" panose="020B0604020202020204" pitchFamily="34" charset="0"/>
              <a:buChar char="•"/>
            </a:pPr>
            <a:r>
              <a:rPr lang="en-US" sz="2000" dirty="0">
                <a:solidFill>
                  <a:srgbClr val="000000"/>
                </a:solidFill>
                <a:effectLst/>
                <a:latin typeface="Segoe UI" panose="020B0502040204020203" pitchFamily="34" charset="0"/>
              </a:rPr>
              <a:t>Owner's name</a:t>
            </a:r>
          </a:p>
          <a:p>
            <a:pPr marL="742950" lvl="1" indent="-285750" algn="l" rtl="0" eaLnBrk="1" latinLnBrk="0" hangingPunct="1">
              <a:buFont typeface="Arial" panose="020B0604020202020204" pitchFamily="34" charset="0"/>
              <a:buChar char="•"/>
            </a:pPr>
            <a:r>
              <a:rPr lang="en-US" sz="2000" dirty="0">
                <a:solidFill>
                  <a:srgbClr val="000000"/>
                </a:solidFill>
                <a:effectLst/>
                <a:latin typeface="Segoe UI" panose="020B0502040204020203" pitchFamily="34" charset="0"/>
              </a:rPr>
              <a:t>Sensitivity label</a:t>
            </a:r>
          </a:p>
          <a:p>
            <a:pPr marL="742950" lvl="1" indent="-285750" algn="l" rtl="0" eaLnBrk="1" latinLnBrk="0" hangingPunct="1">
              <a:buFont typeface="Arial" panose="020B0604020202020204" pitchFamily="34" charset="0"/>
              <a:buChar char="•"/>
            </a:pPr>
            <a:r>
              <a:rPr lang="en-US" sz="2000" dirty="0">
                <a:solidFill>
                  <a:srgbClr val="000000"/>
                </a:solidFill>
                <a:effectLst/>
                <a:latin typeface="Segoe UI" panose="020B0502040204020203" pitchFamily="34" charset="0"/>
              </a:rPr>
              <a:t>Endorsement status</a:t>
            </a:r>
          </a:p>
          <a:p>
            <a:pPr marL="742950" lvl="1" indent="-285750" algn="l" rtl="0" eaLnBrk="1" latinLnBrk="0" hangingPunct="1">
              <a:buFont typeface="Arial" panose="020B0604020202020204" pitchFamily="34" charset="0"/>
              <a:buChar char="•"/>
            </a:pPr>
            <a:r>
              <a:rPr lang="en-US" sz="2000" dirty="0">
                <a:solidFill>
                  <a:srgbClr val="000000"/>
                </a:solidFill>
                <a:effectLst/>
                <a:latin typeface="Segoe UI" panose="020B0502040204020203" pitchFamily="34" charset="0"/>
              </a:rPr>
              <a:t>Semantic Models in Power BI:</a:t>
            </a:r>
          </a:p>
          <a:p>
            <a:pPr marL="1200134" lvl="2" indent="-285750">
              <a:buFont typeface="Arial" panose="020B0604020202020204" pitchFamily="34" charset="0"/>
              <a:buChar char="•"/>
            </a:pPr>
            <a:r>
              <a:rPr lang="en-US" sz="2000" dirty="0">
                <a:solidFill>
                  <a:srgbClr val="000000"/>
                </a:solidFill>
                <a:effectLst/>
                <a:latin typeface="Segoe UI" panose="020B0502040204020203" pitchFamily="34" charset="0"/>
              </a:rPr>
              <a:t>Names of tables</a:t>
            </a:r>
          </a:p>
          <a:p>
            <a:pPr marL="1200134" lvl="2" indent="-285750">
              <a:buFont typeface="Arial" panose="020B0604020202020204" pitchFamily="34" charset="0"/>
              <a:buChar char="•"/>
            </a:pPr>
            <a:r>
              <a:rPr lang="en-US" sz="2000" dirty="0">
                <a:solidFill>
                  <a:srgbClr val="000000"/>
                </a:solidFill>
                <a:effectLst/>
                <a:latin typeface="Segoe UI" panose="020B0502040204020203" pitchFamily="34" charset="0"/>
              </a:rPr>
              <a:t>Names of columns</a:t>
            </a:r>
          </a:p>
          <a:p>
            <a:pPr marL="1200134" lvl="2" indent="-285750">
              <a:buFont typeface="Arial" panose="020B0604020202020204" pitchFamily="34" charset="0"/>
              <a:buChar char="•"/>
            </a:pPr>
            <a:r>
              <a:rPr lang="en-US" sz="2000" dirty="0">
                <a:solidFill>
                  <a:srgbClr val="000000"/>
                </a:solidFill>
                <a:effectLst/>
                <a:latin typeface="Segoe UI" panose="020B0502040204020203" pitchFamily="34" charset="0"/>
              </a:rPr>
              <a:t>Defined measures</a:t>
            </a:r>
          </a:p>
          <a:p>
            <a:pPr marL="1200134" lvl="2" indent="-285750">
              <a:buFont typeface="Arial" panose="020B0604020202020204" pitchFamily="34" charset="0"/>
              <a:buChar char="•"/>
            </a:pPr>
            <a:r>
              <a:rPr lang="en-US" sz="2000" dirty="0">
                <a:solidFill>
                  <a:srgbClr val="000000"/>
                </a:solidFill>
                <a:effectLst/>
                <a:latin typeface="Segoe UI" panose="020B0502040204020203" pitchFamily="34" charset="0"/>
              </a:rPr>
              <a:t>DAX formulas</a:t>
            </a:r>
          </a:p>
          <a:p>
            <a:pPr marL="1200134" lvl="2" indent="-285750">
              <a:buFont typeface="Arial" panose="020B0604020202020204" pitchFamily="34" charset="0"/>
              <a:buChar char="•"/>
            </a:pPr>
            <a:r>
              <a:rPr lang="en-US" sz="2000" dirty="0">
                <a:solidFill>
                  <a:srgbClr val="000000"/>
                </a:solidFill>
                <a:effectLst/>
                <a:latin typeface="Segoe UI" panose="020B0502040204020203" pitchFamily="34" charset="0"/>
              </a:rPr>
              <a:t>Queries for mashup</a:t>
            </a:r>
            <a:endParaRPr lang="en-US" sz="2000" dirty="0"/>
          </a:p>
        </p:txBody>
      </p:sp>
      <p:sp>
        <p:nvSpPr>
          <p:cNvPr id="9" name="Title 8">
            <a:extLst>
              <a:ext uri="{FF2B5EF4-FFF2-40B4-BE49-F238E27FC236}">
                <a16:creationId xmlns:a16="http://schemas.microsoft.com/office/drawing/2014/main" id="{6A77C299-96BC-1A51-4C2C-A17FC4663C46}"/>
              </a:ext>
            </a:extLst>
          </p:cNvPr>
          <p:cNvSpPr>
            <a:spLocks noGrp="1"/>
          </p:cNvSpPr>
          <p:nvPr>
            <p:ph type="title"/>
          </p:nvPr>
        </p:nvSpPr>
        <p:spPr>
          <a:xfrm>
            <a:off x="588262" y="585216"/>
            <a:ext cx="8193024" cy="492443"/>
          </a:xfrm>
        </p:spPr>
        <p:txBody>
          <a:bodyPr/>
          <a:lstStyle/>
          <a:p>
            <a:r>
              <a:rPr lang="en-US" sz="3200" dirty="0"/>
              <a:t>Govern data in Fabric</a:t>
            </a:r>
          </a:p>
        </p:txBody>
      </p:sp>
      <p:sp>
        <p:nvSpPr>
          <p:cNvPr id="10" name="Subtitle">
            <a:extLst>
              <a:ext uri="{FF2B5EF4-FFF2-40B4-BE49-F238E27FC236}">
                <a16:creationId xmlns:a16="http://schemas.microsoft.com/office/drawing/2014/main" id="{E5EC1477-5124-674C-E9A2-79C468CB1096}"/>
              </a:ext>
            </a:extLst>
          </p:cNvPr>
          <p:cNvSpPr txBox="1">
            <a:spLocks/>
          </p:cNvSpPr>
          <p:nvPr/>
        </p:nvSpPr>
        <p:spPr>
          <a:xfrm>
            <a:off x="737183" y="1409701"/>
            <a:ext cx="6127551" cy="3215878"/>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400" dirty="0"/>
              <a:t>Endorse Fabric content</a:t>
            </a:r>
          </a:p>
          <a:p>
            <a:pPr>
              <a:lnSpc>
                <a:spcPct val="150000"/>
              </a:lnSpc>
            </a:pPr>
            <a:r>
              <a:rPr lang="en-US" sz="2400" dirty="0"/>
              <a:t>Track data lineage</a:t>
            </a:r>
          </a:p>
          <a:p>
            <a:pPr>
              <a:lnSpc>
                <a:spcPct val="150000"/>
              </a:lnSpc>
            </a:pPr>
            <a:r>
              <a:rPr lang="en-US" sz="2400" dirty="0"/>
              <a:t>Run metadata scanning</a:t>
            </a:r>
          </a:p>
        </p:txBody>
      </p:sp>
      <p:pic>
        <p:nvPicPr>
          <p:cNvPr id="2050" name="Picture 2" descr="Screenshot of the lineage view in Microsoft Fabric.">
            <a:extLst>
              <a:ext uri="{FF2B5EF4-FFF2-40B4-BE49-F238E27FC236}">
                <a16:creationId xmlns:a16="http://schemas.microsoft.com/office/drawing/2014/main" id="{FE76183E-7CBD-039D-C58C-FB8076055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891" y="1436335"/>
            <a:ext cx="7601075" cy="41964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New picture" descr="Screenshot of Promoted Fabric content in the workspace view.">
            <a:extLst>
              <a:ext uri="{FF2B5EF4-FFF2-40B4-BE49-F238E27FC236}">
                <a16:creationId xmlns:a16="http://schemas.microsoft.com/office/drawing/2014/main" id="{C2BAE798-5EFE-1FC3-286B-C91C0D2F6F04}"/>
              </a:ext>
            </a:extLst>
          </p:cNvPr>
          <p:cNvPicPr/>
          <p:nvPr/>
        </p:nvPicPr>
        <p:blipFill>
          <a:blip r:embed="rId4"/>
          <a:stretch>
            <a:fillRect/>
          </a:stretch>
        </p:blipFill>
        <p:spPr>
          <a:xfrm>
            <a:off x="737183" y="2210894"/>
            <a:ext cx="11030874" cy="2647311"/>
          </a:xfrm>
          <a:prstGeom prst="rect">
            <a:avLst/>
          </a:prstGeom>
          <a:ln>
            <a:solidFill>
              <a:schemeClr val="tx1"/>
            </a:solidFill>
          </a:ln>
        </p:spPr>
      </p:pic>
    </p:spTree>
    <p:extLst>
      <p:ext uri="{BB962C8B-B14F-4D97-AF65-F5344CB8AC3E}">
        <p14:creationId xmlns:p14="http://schemas.microsoft.com/office/powerpoint/2010/main" val="332853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11011600" cy="492443"/>
          </a:xfrm>
        </p:spPr>
        <p:txBody>
          <a:bodyPr/>
          <a:lstStyle/>
          <a:p>
            <a:r>
              <a:rPr lang="en-US" sz="3200" dirty="0"/>
              <a:t>Knowledge check</a:t>
            </a:r>
          </a:p>
        </p:txBody>
      </p:sp>
      <p:sp>
        <p:nvSpPr>
          <p:cNvPr id="37" name="Text Placeholder 36">
            <a:extLst>
              <a:ext uri="{FF2B5EF4-FFF2-40B4-BE49-F238E27FC236}">
                <a16:creationId xmlns:a16="http://schemas.microsoft.com/office/drawing/2014/main" id="{EE854004-C424-D4D2-5782-68B791745742}"/>
              </a:ext>
            </a:extLst>
          </p:cNvPr>
          <p:cNvSpPr>
            <a:spLocks noGrp="1"/>
          </p:cNvSpPr>
          <p:nvPr>
            <p:ph type="body" sz="quarter" idx="17"/>
          </p:nvPr>
        </p:nvSpPr>
        <p:spPr>
          <a:xfrm>
            <a:off x="1235075" y="1594151"/>
            <a:ext cx="8778782" cy="276999"/>
          </a:xfrm>
        </p:spPr>
        <p:txBody>
          <a:bodyPr/>
          <a:lstStyle/>
          <a:p>
            <a:r>
              <a:rPr lang="en-US" sz="1800" spc="0" dirty="0"/>
              <a:t>Which of the following statements best describes the concept of capacity in Fabric?</a:t>
            </a:r>
          </a:p>
        </p:txBody>
      </p:sp>
      <p:sp>
        <p:nvSpPr>
          <p:cNvPr id="36" name="Text Placeholder 35">
            <a:extLst>
              <a:ext uri="{FF2B5EF4-FFF2-40B4-BE49-F238E27FC236}">
                <a16:creationId xmlns:a16="http://schemas.microsoft.com/office/drawing/2014/main" id="{601B1269-D042-101A-EAC6-8FF823AFA1B5}"/>
              </a:ext>
            </a:extLst>
          </p:cNvPr>
          <p:cNvSpPr>
            <a:spLocks noGrp="1"/>
          </p:cNvSpPr>
          <p:nvPr>
            <p:ph type="body" sz="quarter" idx="15"/>
          </p:nvPr>
        </p:nvSpPr>
        <p:spPr>
          <a:xfrm>
            <a:off x="1237264" y="2073864"/>
            <a:ext cx="8906195" cy="1215717"/>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Capacity refers to a dedicated space for organizations to create, store, and manage Fabric items.</a:t>
            </a:r>
          </a:p>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Capacity defines the ability of a resource to perform an activity or to produce output.</a:t>
            </a:r>
          </a:p>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Capacity is a collection of items that are logically grouped together.</a:t>
            </a:r>
          </a:p>
        </p:txBody>
      </p:sp>
      <p:sp>
        <p:nvSpPr>
          <p:cNvPr id="40" name="Text Placeholder 39">
            <a:extLst>
              <a:ext uri="{FF2B5EF4-FFF2-40B4-BE49-F238E27FC236}">
                <a16:creationId xmlns:a16="http://schemas.microsoft.com/office/drawing/2014/main" id="{F1D17D02-81B3-7829-B9A7-35821002F36F}"/>
              </a:ext>
            </a:extLst>
          </p:cNvPr>
          <p:cNvSpPr>
            <a:spLocks noGrp="1"/>
          </p:cNvSpPr>
          <p:nvPr>
            <p:ph type="body" sz="quarter" idx="20"/>
          </p:nvPr>
        </p:nvSpPr>
        <p:spPr>
          <a:xfrm>
            <a:off x="1235074" y="3329756"/>
            <a:ext cx="9051925" cy="553998"/>
          </a:xfrm>
        </p:spPr>
        <p:txBody>
          <a:bodyPr/>
          <a:lstStyle/>
          <a:p>
            <a:r>
              <a:rPr lang="en-US" sz="1800" spc="0" dirty="0"/>
              <a:t>Which of the following statements is true about the difference between promotion and certification in Fabric?</a:t>
            </a:r>
          </a:p>
        </p:txBody>
      </p:sp>
      <p:sp>
        <p:nvSpPr>
          <p:cNvPr id="41" name="Text Placeholder 40">
            <a:extLst>
              <a:ext uri="{FF2B5EF4-FFF2-40B4-BE49-F238E27FC236}">
                <a16:creationId xmlns:a16="http://schemas.microsoft.com/office/drawing/2014/main" id="{B2E7E3C3-3764-D0B0-71C2-50B5A2175328}"/>
              </a:ext>
            </a:extLst>
          </p:cNvPr>
          <p:cNvSpPr>
            <a:spLocks noGrp="1"/>
          </p:cNvSpPr>
          <p:nvPr>
            <p:ph type="body" sz="quarter" idx="21"/>
          </p:nvPr>
        </p:nvSpPr>
        <p:spPr>
          <a:xfrm>
            <a:off x="1237265" y="4023143"/>
            <a:ext cx="8775098" cy="1215717"/>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Promotion and certification both allow any workspace member to endorse content.</a:t>
            </a:r>
          </a:p>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Promotion requires a higher level of permissions than certification.</a:t>
            </a:r>
          </a:p>
          <a:p>
            <a:pPr marL="288925" indent="-288925">
              <a:spcBef>
                <a:spcPts val="300"/>
              </a:spcBef>
              <a:spcAft>
                <a:spcPts val="600"/>
              </a:spcAft>
              <a:buSzTx/>
              <a:buFont typeface="Wingdings" panose="05000000000000000000" pitchFamily="2" charset="2"/>
              <a:buChar char="q"/>
              <a:defRPr/>
            </a:pPr>
            <a:r>
              <a:rPr lang="en-US" sz="1600" dirty="0">
                <a:solidFill>
                  <a:srgbClr val="171717"/>
                </a:solidFill>
              </a:rPr>
              <a:t>Certification must be enabled in the tenant by the admin, while promotion can be done by a workspace member.</a:t>
            </a:r>
          </a:p>
        </p:txBody>
      </p:sp>
      <p:sp>
        <p:nvSpPr>
          <p:cNvPr id="45" name="Oval 44">
            <a:extLst>
              <a:ext uri="{FF2B5EF4-FFF2-40B4-BE49-F238E27FC236}">
                <a16:creationId xmlns:a16="http://schemas.microsoft.com/office/drawing/2014/main" id="{4861F879-FF00-2095-4376-E61FA7F94D48}"/>
              </a:ext>
              <a:ext uri="{C183D7F6-B498-43B3-948B-1728B52AA6E4}">
                <adec:decorative xmlns:adec="http://schemas.microsoft.com/office/drawing/2017/decorative" val="1"/>
              </a:ext>
            </a:extLst>
          </p:cNvPr>
          <p:cNvSpPr/>
          <p:nvPr/>
        </p:nvSpPr>
        <p:spPr bwMode="auto">
          <a:xfrm>
            <a:off x="762630" y="1542317"/>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42" name="Graphic 26">
            <a:extLst>
              <a:ext uri="{FF2B5EF4-FFF2-40B4-BE49-F238E27FC236}">
                <a16:creationId xmlns:a16="http://schemas.microsoft.com/office/drawing/2014/main" id="{79E46B1F-26C7-C993-78B0-3B8C748E8A9A}"/>
              </a:ext>
              <a:ext uri="{C183D7F6-B498-43B3-948B-1728B52AA6E4}">
                <adec:decorative xmlns:adec="http://schemas.microsoft.com/office/drawing/2017/decorative" val="1"/>
              </a:ext>
            </a:extLst>
          </p:cNvPr>
          <p:cNvSpPr/>
          <p:nvPr/>
        </p:nvSpPr>
        <p:spPr>
          <a:xfrm>
            <a:off x="1256338" y="246317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46" name="Oval 45">
            <a:extLst>
              <a:ext uri="{FF2B5EF4-FFF2-40B4-BE49-F238E27FC236}">
                <a16:creationId xmlns:a16="http://schemas.microsoft.com/office/drawing/2014/main" id="{657B31EE-E836-D34B-1556-3EF5EEC9AE13}"/>
              </a:ext>
              <a:ext uri="{C183D7F6-B498-43B3-948B-1728B52AA6E4}">
                <adec:decorative xmlns:adec="http://schemas.microsoft.com/office/drawing/2017/decorative" val="1"/>
              </a:ext>
            </a:extLst>
          </p:cNvPr>
          <p:cNvSpPr/>
          <p:nvPr/>
        </p:nvSpPr>
        <p:spPr bwMode="auto">
          <a:xfrm>
            <a:off x="762630" y="3277922"/>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43" name="Graphic 26">
            <a:extLst>
              <a:ext uri="{FF2B5EF4-FFF2-40B4-BE49-F238E27FC236}">
                <a16:creationId xmlns:a16="http://schemas.microsoft.com/office/drawing/2014/main" id="{049319BE-B316-2790-B75B-42641AE91E08}"/>
              </a:ext>
              <a:ext uri="{C183D7F6-B498-43B3-948B-1728B52AA6E4}">
                <adec:decorative xmlns:adec="http://schemas.microsoft.com/office/drawing/2017/decorative" val="1"/>
              </a:ext>
            </a:extLst>
          </p:cNvPr>
          <p:cNvSpPr/>
          <p:nvPr/>
        </p:nvSpPr>
        <p:spPr>
          <a:xfrm>
            <a:off x="1256338" y="477285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Tree>
    <p:extLst>
      <p:ext uri="{BB962C8B-B14F-4D97-AF65-F5344CB8AC3E}">
        <p14:creationId xmlns:p14="http://schemas.microsoft.com/office/powerpoint/2010/main" val="2837872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98A10BC9-B732-5905-837D-807593F7B330}"/>
              </a:ext>
            </a:extLst>
          </p:cNvPr>
          <p:cNvSpPr txBox="1"/>
          <p:nvPr/>
        </p:nvSpPr>
        <p:spPr>
          <a:xfrm>
            <a:off x="939800" y="1970161"/>
            <a:ext cx="9575800" cy="2932021"/>
          </a:xfrm>
          <a:prstGeom prst="rect">
            <a:avLst/>
          </a:prstGeom>
          <a:noFill/>
        </p:spPr>
        <p:txBody>
          <a:bodyPr wrap="square">
            <a:spAutoFit/>
          </a:bodyPr>
          <a:lstStyle/>
          <a:p>
            <a:pPr marL="742933" lvl="1" indent="-285750">
              <a:lnSpc>
                <a:spcPct val="200000"/>
              </a:lnSpc>
              <a:buFont typeface="Arial" panose="020B0604020202020204" pitchFamily="34" charset="0"/>
              <a:buChar char="•"/>
            </a:pPr>
            <a:r>
              <a:rPr lang="en-US" sz="2400" dirty="0"/>
              <a:t>Understand data teams and roles that use Fabric.</a:t>
            </a:r>
          </a:p>
          <a:p>
            <a:pPr marL="742933" lvl="1" indent="-285750">
              <a:lnSpc>
                <a:spcPct val="200000"/>
              </a:lnSpc>
              <a:buFont typeface="Arial" panose="020B0604020202020204" pitchFamily="34" charset="0"/>
              <a:buChar char="•"/>
            </a:pPr>
            <a:r>
              <a:rPr lang="en-US" sz="2400" dirty="0"/>
              <a:t>Fabric admin center and admin tasks.</a:t>
            </a:r>
          </a:p>
          <a:p>
            <a:pPr marL="742933" lvl="1" indent="-285750">
              <a:lnSpc>
                <a:spcPct val="200000"/>
              </a:lnSpc>
              <a:buFont typeface="Arial" panose="020B0604020202020204" pitchFamily="34" charset="0"/>
              <a:buChar char="•"/>
            </a:pPr>
            <a:r>
              <a:rPr lang="en-US" sz="2400" dirty="0"/>
              <a:t>Manage user access.</a:t>
            </a:r>
          </a:p>
          <a:p>
            <a:pPr marL="742933" lvl="1" indent="-285750">
              <a:lnSpc>
                <a:spcPct val="200000"/>
              </a:lnSpc>
              <a:buFont typeface="Arial" panose="020B0604020202020204" pitchFamily="34" charset="0"/>
              <a:buChar char="•"/>
            </a:pPr>
            <a:r>
              <a:rPr lang="en-US" sz="2400" dirty="0"/>
              <a:t>Data governance in Fabric.</a:t>
            </a:r>
          </a:p>
        </p:txBody>
      </p:sp>
    </p:spTree>
    <p:extLst>
      <p:ext uri="{BB962C8B-B14F-4D97-AF65-F5344CB8AC3E}">
        <p14:creationId xmlns:p14="http://schemas.microsoft.com/office/powerpoint/2010/main" val="40345055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p:txBody>
          <a:bodyPr/>
          <a:lstStyle/>
          <a:p>
            <a:r>
              <a:rPr lang="en-US" sz="3200" dirty="0"/>
              <a:t>Further reading </a:t>
            </a:r>
          </a:p>
        </p:txBody>
      </p:sp>
      <p:sp>
        <p:nvSpPr>
          <p:cNvPr id="2" name="Text Placeholder 1">
            <a:extLst>
              <a:ext uri="{FF2B5EF4-FFF2-40B4-BE49-F238E27FC236}">
                <a16:creationId xmlns:a16="http://schemas.microsoft.com/office/drawing/2014/main" id="{D14B9088-962F-CB05-37EA-80AAAC73FAEF}"/>
              </a:ext>
            </a:extLst>
          </p:cNvPr>
          <p:cNvSpPr>
            <a:spLocks noGrp="1"/>
          </p:cNvSpPr>
          <p:nvPr>
            <p:ph type="body" sz="quarter" idx="15"/>
          </p:nvPr>
        </p:nvSpPr>
        <p:spPr>
          <a:xfrm>
            <a:off x="586389" y="1591056"/>
            <a:ext cx="8193024" cy="338554"/>
          </a:xfrm>
        </p:spPr>
        <p:txBody>
          <a:bodyPr/>
          <a:lstStyle/>
          <a:p>
            <a:r>
              <a:rPr lang="en-US" sz="2200" dirty="0"/>
              <a:t>Administer Microsoft Fabric</a:t>
            </a:r>
          </a:p>
        </p:txBody>
      </p:sp>
      <p:sp>
        <p:nvSpPr>
          <p:cNvPr id="3" name="Text Placeholder 2">
            <a:extLst>
              <a:ext uri="{FF2B5EF4-FFF2-40B4-BE49-F238E27FC236}">
                <a16:creationId xmlns:a16="http://schemas.microsoft.com/office/drawing/2014/main" id="{5CA03F36-0504-FE52-282B-BA44B7FB167D}"/>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https://aka.ms/fabric-admin</a:t>
            </a:r>
            <a:endParaRPr lang="en-US" sz="1800" dirty="0">
              <a:solidFill>
                <a:srgbClr val="0078D4"/>
              </a:solidFill>
            </a:endParaRPr>
          </a:p>
        </p:txBody>
      </p:sp>
      <p:grpSp>
        <p:nvGrpSpPr>
          <p:cNvPr id="4" name="Group 3">
            <a:extLst>
              <a:ext uri="{FF2B5EF4-FFF2-40B4-BE49-F238E27FC236}">
                <a16:creationId xmlns:a16="http://schemas.microsoft.com/office/drawing/2014/main" id="{5E1B10C0-E61C-6ED7-CBA2-966EBDB28558}"/>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5" name="Oval 4">
              <a:extLst>
                <a:ext uri="{FF2B5EF4-FFF2-40B4-BE49-F238E27FC236}">
                  <a16:creationId xmlns:a16="http://schemas.microsoft.com/office/drawing/2014/main" id="{9D73CB48-AB8D-3429-9484-4CF3155C1FE7}"/>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DF385D90-CF73-7C7E-15B9-EB5E530E81F1}"/>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234" t="3234" r="3234" b="3234"/>
            <a:stretch/>
          </p:blipFill>
          <p:spPr>
            <a:xfrm>
              <a:off x="7941839" y="2304622"/>
              <a:ext cx="2640436" cy="2640436"/>
            </a:xfrm>
            <a:prstGeom prst="ellipse">
              <a:avLst/>
            </a:prstGeom>
          </p:spPr>
        </p:pic>
      </p:grpSp>
      <p:sp>
        <p:nvSpPr>
          <p:cNvPr id="8" name="Text Placeholder 1">
            <a:extLst>
              <a:ext uri="{FF2B5EF4-FFF2-40B4-BE49-F238E27FC236}">
                <a16:creationId xmlns:a16="http://schemas.microsoft.com/office/drawing/2014/main" id="{174B8010-C88C-C2A0-BB12-28021124E606}"/>
              </a:ext>
            </a:extLst>
          </p:cNvPr>
          <p:cNvSpPr txBox="1">
            <a:spLocks/>
          </p:cNvSpPr>
          <p:nvPr/>
        </p:nvSpPr>
        <p:spPr>
          <a:xfrm>
            <a:off x="586389" y="2677757"/>
            <a:ext cx="8193024" cy="3385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Enable Microsoft Fabric for your organization</a:t>
            </a:r>
          </a:p>
        </p:txBody>
      </p:sp>
      <p:sp>
        <p:nvSpPr>
          <p:cNvPr id="9" name="Text Placeholder 2">
            <a:extLst>
              <a:ext uri="{FF2B5EF4-FFF2-40B4-BE49-F238E27FC236}">
                <a16:creationId xmlns:a16="http://schemas.microsoft.com/office/drawing/2014/main" id="{DC998411-627D-8273-B656-F09DC5C7EE36}"/>
              </a:ext>
            </a:extLst>
          </p:cNvPr>
          <p:cNvSpPr txBox="1">
            <a:spLocks/>
          </p:cNvSpPr>
          <p:nvPr/>
        </p:nvSpPr>
        <p:spPr>
          <a:xfrm>
            <a:off x="586389" y="3252823"/>
            <a:ext cx="8193024" cy="27699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78D4"/>
                </a:solidFill>
                <a:hlinkClick r:id="rId6"/>
              </a:rPr>
              <a:t>https://aka.ms/FabricSwitch</a:t>
            </a:r>
            <a:endParaRPr lang="en-US" sz="1800" dirty="0">
              <a:solidFill>
                <a:srgbClr val="0078D4"/>
              </a:solidFill>
            </a:endParaRPr>
          </a:p>
        </p:txBody>
      </p:sp>
      <p:sp>
        <p:nvSpPr>
          <p:cNvPr id="10" name="Text Placeholder 1">
            <a:extLst>
              <a:ext uri="{FF2B5EF4-FFF2-40B4-BE49-F238E27FC236}">
                <a16:creationId xmlns:a16="http://schemas.microsoft.com/office/drawing/2014/main" id="{012ED931-595F-B7DE-9719-7C28F64736F2}"/>
              </a:ext>
            </a:extLst>
          </p:cNvPr>
          <p:cNvSpPr txBox="1">
            <a:spLocks/>
          </p:cNvSpPr>
          <p:nvPr/>
        </p:nvSpPr>
        <p:spPr>
          <a:xfrm>
            <a:off x="586389" y="3926107"/>
            <a:ext cx="8193024" cy="3385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Use the Microsoft Fabric Capacity Metrics App</a:t>
            </a:r>
          </a:p>
        </p:txBody>
      </p:sp>
      <p:sp>
        <p:nvSpPr>
          <p:cNvPr id="11" name="Text Placeholder 2">
            <a:extLst>
              <a:ext uri="{FF2B5EF4-FFF2-40B4-BE49-F238E27FC236}">
                <a16:creationId xmlns:a16="http://schemas.microsoft.com/office/drawing/2014/main" id="{2F76FA9B-43CE-2615-81D9-8520874BFB58}"/>
              </a:ext>
            </a:extLst>
          </p:cNvPr>
          <p:cNvSpPr txBox="1">
            <a:spLocks/>
          </p:cNvSpPr>
          <p:nvPr/>
        </p:nvSpPr>
        <p:spPr>
          <a:xfrm>
            <a:off x="586389" y="4501173"/>
            <a:ext cx="8193024" cy="27699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78D4"/>
                </a:solidFill>
                <a:hlinkClick r:id="rId7"/>
              </a:rPr>
              <a:t>https://aka.ms/FabricCapacityMetrics</a:t>
            </a:r>
            <a:endParaRPr lang="en-US" sz="1800" dirty="0">
              <a:solidFill>
                <a:srgbClr val="0078D4"/>
              </a:solidFill>
            </a:endParaRPr>
          </a:p>
        </p:txBody>
      </p:sp>
    </p:spTree>
    <p:extLst>
      <p:ext uri="{BB962C8B-B14F-4D97-AF65-F5344CB8AC3E}">
        <p14:creationId xmlns:p14="http://schemas.microsoft.com/office/powerpoint/2010/main" val="25423972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896B1-E765-297D-23A8-69A6578B6FA3}"/>
              </a:ext>
            </a:extLst>
          </p:cNvPr>
          <p:cNvSpPr>
            <a:spLocks noGrp="1"/>
          </p:cNvSpPr>
          <p:nvPr>
            <p:ph type="title"/>
          </p:nvPr>
        </p:nvSpPr>
        <p:spPr/>
        <p:txBody>
          <a:bodyPr/>
          <a:lstStyle/>
          <a:p>
            <a:r>
              <a:rPr lang="en-US" dirty="0"/>
              <a:t>What is the Kusto Query Language (KQL)</a:t>
            </a:r>
          </a:p>
        </p:txBody>
      </p:sp>
      <p:sp>
        <p:nvSpPr>
          <p:cNvPr id="3" name="Text Placeholder 2">
            <a:extLst>
              <a:ext uri="{FF2B5EF4-FFF2-40B4-BE49-F238E27FC236}">
                <a16:creationId xmlns:a16="http://schemas.microsoft.com/office/drawing/2014/main" id="{A5FDDC3E-E81B-F859-6471-F5158A509037}"/>
              </a:ext>
            </a:extLst>
          </p:cNvPr>
          <p:cNvSpPr>
            <a:spLocks noGrp="1"/>
          </p:cNvSpPr>
          <p:nvPr>
            <p:ph type="body" sz="quarter" idx="15"/>
          </p:nvPr>
        </p:nvSpPr>
        <p:spPr>
          <a:xfrm>
            <a:off x="586390" y="1591056"/>
            <a:ext cx="5217510" cy="2523768"/>
          </a:xfrm>
        </p:spPr>
        <p:txBody>
          <a:bodyPr/>
          <a:lstStyle/>
          <a:p>
            <a:pPr marL="0" lvl="1" indent="0">
              <a:spcBef>
                <a:spcPts val="0"/>
              </a:spcBef>
              <a:spcAft>
                <a:spcPts val="600"/>
              </a:spcAft>
              <a:buNone/>
            </a:pPr>
            <a:r>
              <a:rPr lang="en-US" sz="2400" dirty="0">
                <a:latin typeface="+mj-lt"/>
                <a:cs typeface="Segoe UI" panose="020B0502040204020203" pitchFamily="34" charset="0"/>
              </a:rPr>
              <a:t>Data exploratory tool</a:t>
            </a:r>
          </a:p>
          <a:p>
            <a:pPr marL="177800" lvl="1" indent="-177800">
              <a:spcBef>
                <a:spcPts val="0"/>
              </a:spcBef>
              <a:spcAft>
                <a:spcPts val="600"/>
              </a:spcAft>
            </a:pPr>
            <a:r>
              <a:rPr lang="en-US" sz="2000" dirty="0"/>
              <a:t>Discover patterns</a:t>
            </a:r>
          </a:p>
          <a:p>
            <a:pPr marL="177800" lvl="1" indent="-177800">
              <a:spcBef>
                <a:spcPts val="0"/>
              </a:spcBef>
              <a:spcAft>
                <a:spcPts val="600"/>
              </a:spcAft>
            </a:pPr>
            <a:r>
              <a:rPr lang="en-US" sz="2000" dirty="0"/>
              <a:t>Identify anomalies and outlets</a:t>
            </a:r>
          </a:p>
          <a:p>
            <a:pPr marL="177800" lvl="1" indent="-177800">
              <a:spcBef>
                <a:spcPts val="0"/>
              </a:spcBef>
              <a:spcAft>
                <a:spcPts val="600"/>
              </a:spcAft>
            </a:pPr>
            <a:r>
              <a:rPr lang="en-US" sz="2000" dirty="0"/>
              <a:t>Create statistical modeling</a:t>
            </a:r>
          </a:p>
          <a:p>
            <a:pPr marL="177800" lvl="1" indent="-177800">
              <a:spcBef>
                <a:spcPts val="0"/>
              </a:spcBef>
              <a:spcAft>
                <a:spcPts val="600"/>
              </a:spcAft>
            </a:pPr>
            <a:r>
              <a:rPr lang="en-US" sz="2000" dirty="0"/>
              <a:t>KQL is case-sensitive for everything – table names, table column names, operators, functions, and so on.</a:t>
            </a:r>
          </a:p>
        </p:txBody>
      </p:sp>
      <p:sp>
        <p:nvSpPr>
          <p:cNvPr id="5" name="Text Placeholder 4">
            <a:extLst>
              <a:ext uri="{FF2B5EF4-FFF2-40B4-BE49-F238E27FC236}">
                <a16:creationId xmlns:a16="http://schemas.microsoft.com/office/drawing/2014/main" id="{03CBBB22-A6A0-1637-B062-7831BB29362E}"/>
              </a:ext>
            </a:extLst>
          </p:cNvPr>
          <p:cNvSpPr>
            <a:spLocks noGrp="1"/>
          </p:cNvSpPr>
          <p:nvPr>
            <p:ph type="body" sz="quarter" idx="20"/>
          </p:nvPr>
        </p:nvSpPr>
        <p:spPr>
          <a:xfrm>
            <a:off x="6253664" y="1591056"/>
            <a:ext cx="5187106" cy="2277547"/>
          </a:xfrm>
        </p:spPr>
        <p:txBody>
          <a:bodyPr/>
          <a:lstStyle/>
          <a:p>
            <a:pPr marL="0" lvl="1" indent="0">
              <a:spcBef>
                <a:spcPts val="1200"/>
              </a:spcBef>
              <a:spcAft>
                <a:spcPts val="600"/>
              </a:spcAft>
              <a:buNone/>
            </a:pPr>
            <a:r>
              <a:rPr lang="en-US" sz="2400" dirty="0">
                <a:latin typeface="+mj-lt"/>
                <a:cs typeface="Segoe UI" panose="020B0502040204020203" pitchFamily="34" charset="0"/>
              </a:rPr>
              <a:t>Widespread use in Azure</a:t>
            </a:r>
          </a:p>
          <a:p>
            <a:pPr marL="177800" lvl="1" indent="-177800">
              <a:spcBef>
                <a:spcPts val="0"/>
              </a:spcBef>
              <a:spcAft>
                <a:spcPts val="600"/>
              </a:spcAft>
            </a:pPr>
            <a:r>
              <a:rPr lang="en-US" sz="2000" dirty="0"/>
              <a:t>Log queries in Azure Monitor</a:t>
            </a:r>
          </a:p>
          <a:p>
            <a:pPr marL="177800" lvl="1" indent="-177800">
              <a:spcBef>
                <a:spcPts val="0"/>
              </a:spcBef>
              <a:spcAft>
                <a:spcPts val="600"/>
              </a:spcAft>
            </a:pPr>
            <a:r>
              <a:rPr lang="en-US" sz="2000" dirty="0"/>
              <a:t>Microsoft Sentinel</a:t>
            </a:r>
          </a:p>
          <a:p>
            <a:pPr marL="177800" lvl="1" indent="-177800">
              <a:spcBef>
                <a:spcPts val="0"/>
              </a:spcBef>
              <a:spcAft>
                <a:spcPts val="600"/>
              </a:spcAft>
            </a:pPr>
            <a:r>
              <a:rPr lang="en-US" sz="2000" dirty="0"/>
              <a:t>Azure Data Explorer</a:t>
            </a:r>
          </a:p>
          <a:p>
            <a:pPr marL="177800" lvl="1" indent="-177800">
              <a:spcBef>
                <a:spcPts val="0"/>
              </a:spcBef>
              <a:spcAft>
                <a:spcPts val="600"/>
              </a:spcAft>
            </a:pPr>
            <a:r>
              <a:rPr lang="en-US" sz="2000" i="1" dirty="0"/>
              <a:t>Azure Real-Time Intelligence in Microsoft Fabric</a:t>
            </a:r>
            <a:endParaRPr lang="en-US" sz="2000" dirty="0"/>
          </a:p>
        </p:txBody>
      </p:sp>
      <p:sp>
        <p:nvSpPr>
          <p:cNvPr id="2" name="Footer Placeholder 1">
            <a:extLst>
              <a:ext uri="{FF2B5EF4-FFF2-40B4-BE49-F238E27FC236}">
                <a16:creationId xmlns:a16="http://schemas.microsoft.com/office/drawing/2014/main" id="{B2891EC0-2989-F3D6-3195-284945670E33}"/>
              </a:ext>
            </a:extLst>
          </p:cNvPr>
          <p:cNvSpPr>
            <a:spLocks noGrp="1"/>
          </p:cNvSpPr>
          <p:nvPr>
            <p:ph type="ftr" sz="quarter" idx="4294967295"/>
          </p:nvPr>
        </p:nvSpPr>
        <p:spPr>
          <a:xfrm>
            <a:off x="0" y="6421438"/>
            <a:ext cx="4151313" cy="196850"/>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667713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C57E-CF17-C0A0-202E-F3701C1D9AEB}"/>
              </a:ext>
            </a:extLst>
          </p:cNvPr>
          <p:cNvSpPr>
            <a:spLocks noGrp="1"/>
          </p:cNvSpPr>
          <p:nvPr>
            <p:ph type="title"/>
          </p:nvPr>
        </p:nvSpPr>
        <p:spPr/>
        <p:txBody>
          <a:bodyPr/>
          <a:lstStyle/>
          <a:p>
            <a:r>
              <a:rPr lang="en-US" dirty="0"/>
              <a:t>Use of KQL in Microsoft Fabric</a:t>
            </a:r>
          </a:p>
        </p:txBody>
      </p:sp>
      <p:sp>
        <p:nvSpPr>
          <p:cNvPr id="6" name="Text Placeholder 5">
            <a:extLst>
              <a:ext uri="{FF2B5EF4-FFF2-40B4-BE49-F238E27FC236}">
                <a16:creationId xmlns:a16="http://schemas.microsoft.com/office/drawing/2014/main" id="{A1047BAD-D53C-6178-4851-565DE7C980F9}"/>
              </a:ext>
            </a:extLst>
          </p:cNvPr>
          <p:cNvSpPr>
            <a:spLocks noGrp="1"/>
          </p:cNvSpPr>
          <p:nvPr>
            <p:ph type="body" sz="quarter" idx="16"/>
          </p:nvPr>
        </p:nvSpPr>
        <p:spPr>
          <a:xfrm>
            <a:off x="584200" y="1236617"/>
            <a:ext cx="3174143" cy="4632037"/>
          </a:xfrm>
        </p:spPr>
        <p:txBody>
          <a:bodyPr/>
          <a:lstStyle/>
          <a:p>
            <a:pPr marL="342900" lvl="1" indent="-342900">
              <a:spcBef>
                <a:spcPts val="600"/>
              </a:spcBef>
              <a:spcAft>
                <a:spcPts val="1200"/>
              </a:spcAft>
            </a:pPr>
            <a:r>
              <a:rPr lang="en-US" sz="2400" dirty="0">
                <a:latin typeface="+mj-lt"/>
                <a:cs typeface="Segoe UI" panose="020B0502040204020203" pitchFamily="34" charset="0"/>
              </a:rPr>
              <a:t>KQL Queryset</a:t>
            </a:r>
          </a:p>
          <a:p>
            <a:pPr marL="342900" lvl="1" indent="-342900">
              <a:spcBef>
                <a:spcPts val="600"/>
              </a:spcBef>
              <a:spcAft>
                <a:spcPts val="1200"/>
              </a:spcAft>
            </a:pPr>
            <a:r>
              <a:rPr lang="en-US" sz="2400" dirty="0">
                <a:latin typeface="+mj-lt"/>
                <a:cs typeface="Segoe UI" panose="020B0502040204020203" pitchFamily="34" charset="0"/>
              </a:rPr>
              <a:t>KQL over T-SQL Advantages</a:t>
            </a:r>
          </a:p>
          <a:p>
            <a:pPr marL="342900" lvl="1" indent="-342900">
              <a:spcBef>
                <a:spcPts val="600"/>
              </a:spcBef>
              <a:spcAft>
                <a:spcPts val="1200"/>
              </a:spcAft>
            </a:pPr>
            <a:r>
              <a:rPr lang="en-US" sz="2400" dirty="0">
                <a:latin typeface="+mj-lt"/>
                <a:cs typeface="Segoe UI" panose="020B0502040204020203" pitchFamily="34" charset="0"/>
              </a:rPr>
              <a:t>T-SQL over KQL Advantages</a:t>
            </a:r>
          </a:p>
          <a:p>
            <a:pPr marL="0" lvl="1" indent="0">
              <a:spcBef>
                <a:spcPts val="0"/>
              </a:spcBef>
              <a:spcAft>
                <a:spcPts val="600"/>
              </a:spcAft>
              <a:buNone/>
            </a:pPr>
            <a:endParaRPr lang="en-US" sz="1800" dirty="0"/>
          </a:p>
          <a:p>
            <a:pPr marL="0" lvl="1" indent="0">
              <a:spcBef>
                <a:spcPts val="0"/>
              </a:spcBef>
              <a:spcAft>
                <a:spcPts val="600"/>
              </a:spcAft>
              <a:buNone/>
            </a:pPr>
            <a:endParaRPr lang="en-US" sz="1800" dirty="0"/>
          </a:p>
          <a:p>
            <a:pPr marL="0" lvl="1" indent="0">
              <a:spcBef>
                <a:spcPts val="0"/>
              </a:spcBef>
              <a:spcAft>
                <a:spcPts val="600"/>
              </a:spcAft>
              <a:buNone/>
            </a:pPr>
            <a:endParaRPr lang="en-US" sz="1800" dirty="0"/>
          </a:p>
          <a:p>
            <a:pPr marL="0" lvl="1" indent="0">
              <a:spcBef>
                <a:spcPts val="0"/>
              </a:spcBef>
              <a:spcAft>
                <a:spcPts val="600"/>
              </a:spcAft>
              <a:buNone/>
            </a:pPr>
            <a:r>
              <a:rPr lang="en-US" sz="1800" i="1" dirty="0"/>
              <a:t>NOTE: SQL can many times be converted to KQL by using the </a:t>
            </a:r>
            <a:r>
              <a:rPr lang="en-US" sz="1800" i="1" dirty="0">
                <a:solidFill>
                  <a:srgbClr val="FF0000"/>
                </a:solidFill>
              </a:rPr>
              <a:t>explain</a:t>
            </a:r>
            <a:r>
              <a:rPr lang="en-US" sz="1800" i="1" dirty="0"/>
              <a:t> syntax in the front of the query.</a:t>
            </a:r>
          </a:p>
        </p:txBody>
      </p:sp>
      <p:sp>
        <p:nvSpPr>
          <p:cNvPr id="8" name="Rectangle 7">
            <a:extLst>
              <a:ext uri="{FF2B5EF4-FFF2-40B4-BE49-F238E27FC236}">
                <a16:creationId xmlns:a16="http://schemas.microsoft.com/office/drawing/2014/main" id="{23FE0A70-D78C-5741-721A-3A9D2E1B62E5}"/>
              </a:ext>
              <a:ext uri="{C183D7F6-B498-43B3-948B-1728B52AA6E4}">
                <adec:decorative xmlns:adec="http://schemas.microsoft.com/office/drawing/2017/decorative" val="1"/>
              </a:ext>
            </a:extLst>
          </p:cNvPr>
          <p:cNvSpPr>
            <a:spLocks/>
          </p:cNvSpPr>
          <p:nvPr/>
        </p:nvSpPr>
        <p:spPr bwMode="auto">
          <a:xfrm>
            <a:off x="3968206" y="1236617"/>
            <a:ext cx="7535862" cy="5382441"/>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solidFill>
                <a:schemeClr val="tx1"/>
              </a:soli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F6F18FCA-E648-6F4E-F683-22C7B4033B33}"/>
              </a:ext>
            </a:extLst>
          </p:cNvPr>
          <p:cNvSpPr>
            <a:spLocks noGrp="1"/>
          </p:cNvSpPr>
          <p:nvPr>
            <p:ph type="ftr" sz="quarter" idx="3"/>
          </p:nvPr>
        </p:nvSpPr>
        <p:spPr>
          <a:xfrm>
            <a:off x="586389"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pic>
        <p:nvPicPr>
          <p:cNvPr id="11" name="Picture 10">
            <a:extLst>
              <a:ext uri="{FF2B5EF4-FFF2-40B4-BE49-F238E27FC236}">
                <a16:creationId xmlns:a16="http://schemas.microsoft.com/office/drawing/2014/main" id="{BCD4616B-5629-D941-7643-F5C8D6B739C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03966" y="4792080"/>
            <a:ext cx="2095792" cy="1629002"/>
          </a:xfrm>
          <a:prstGeom prst="rect">
            <a:avLst/>
          </a:prstGeom>
          <a:ln>
            <a:solidFill>
              <a:schemeClr val="tx1"/>
            </a:solidFill>
          </a:ln>
        </p:spPr>
      </p:pic>
      <p:pic>
        <p:nvPicPr>
          <p:cNvPr id="13" name="Picture 12">
            <a:extLst>
              <a:ext uri="{FF2B5EF4-FFF2-40B4-BE49-F238E27FC236}">
                <a16:creationId xmlns:a16="http://schemas.microsoft.com/office/drawing/2014/main" id="{B4EF1544-382E-7F1C-317E-AE562350A46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509502" y="4787804"/>
            <a:ext cx="2086266" cy="1629002"/>
          </a:xfrm>
          <a:prstGeom prst="rect">
            <a:avLst/>
          </a:prstGeom>
          <a:ln>
            <a:solidFill>
              <a:schemeClr val="tx1"/>
            </a:solidFill>
          </a:ln>
        </p:spPr>
      </p:pic>
      <p:sp>
        <p:nvSpPr>
          <p:cNvPr id="18" name="TextBox 17">
            <a:extLst>
              <a:ext uri="{FF2B5EF4-FFF2-40B4-BE49-F238E27FC236}">
                <a16:creationId xmlns:a16="http://schemas.microsoft.com/office/drawing/2014/main" id="{9DFE950A-4898-128F-C7F6-8F423FB164C6}"/>
              </a:ext>
            </a:extLst>
          </p:cNvPr>
          <p:cNvSpPr txBox="1"/>
          <p:nvPr/>
        </p:nvSpPr>
        <p:spPr>
          <a:xfrm>
            <a:off x="4603966" y="1324352"/>
            <a:ext cx="4056880" cy="246221"/>
          </a:xfrm>
          <a:prstGeom prst="rect">
            <a:avLst/>
          </a:prstGeom>
          <a:noFill/>
        </p:spPr>
        <p:txBody>
          <a:bodyPr wrap="none" lIns="0" tIns="0" rIns="0" bIns="0" rtlCol="0">
            <a:spAutoFit/>
          </a:bodyPr>
          <a:lstStyle/>
          <a:p>
            <a:pPr algn="l"/>
            <a:r>
              <a:rPr lang="en-IN" sz="1600" dirty="0">
                <a:solidFill>
                  <a:schemeClr val="tx1"/>
                </a:solidFill>
                <a:ea typeface="Segoe UI" pitchFamily="34" charset="0"/>
                <a:cs typeface="Segoe UI" pitchFamily="34" charset="0"/>
              </a:rPr>
              <a:t>KQL and SQL Querying showing same results</a:t>
            </a:r>
            <a:endParaRPr lang="en-US" sz="1600" dirty="0"/>
          </a:p>
        </p:txBody>
      </p:sp>
      <p:sp>
        <p:nvSpPr>
          <p:cNvPr id="19" name="TextBox 18">
            <a:extLst>
              <a:ext uri="{FF2B5EF4-FFF2-40B4-BE49-F238E27FC236}">
                <a16:creationId xmlns:a16="http://schemas.microsoft.com/office/drawing/2014/main" id="{68C28F63-7944-F7D1-AEDB-CBBFD825F780}"/>
              </a:ext>
            </a:extLst>
          </p:cNvPr>
          <p:cNvSpPr txBox="1"/>
          <p:nvPr/>
        </p:nvSpPr>
        <p:spPr>
          <a:xfrm>
            <a:off x="4603967" y="4512243"/>
            <a:ext cx="2095792" cy="246221"/>
          </a:xfrm>
          <a:prstGeom prst="rect">
            <a:avLst/>
          </a:prstGeom>
          <a:noFill/>
        </p:spPr>
        <p:txBody>
          <a:bodyPr wrap="square" lIns="0" tIns="0" rIns="0" bIns="0" rtlCol="0">
            <a:spAutoFit/>
          </a:bodyPr>
          <a:lstStyle/>
          <a:p>
            <a:pPr algn="ctr"/>
            <a:r>
              <a:rPr lang="en-US" sz="1600" dirty="0"/>
              <a:t>KQL</a:t>
            </a:r>
          </a:p>
        </p:txBody>
      </p:sp>
      <p:sp>
        <p:nvSpPr>
          <p:cNvPr id="20" name="TextBox 19">
            <a:extLst>
              <a:ext uri="{FF2B5EF4-FFF2-40B4-BE49-F238E27FC236}">
                <a16:creationId xmlns:a16="http://schemas.microsoft.com/office/drawing/2014/main" id="{9E681F1E-1146-D91F-3131-10C5260A08BB}"/>
              </a:ext>
            </a:extLst>
          </p:cNvPr>
          <p:cNvSpPr txBox="1"/>
          <p:nvPr/>
        </p:nvSpPr>
        <p:spPr>
          <a:xfrm>
            <a:off x="7509502" y="4551416"/>
            <a:ext cx="2095792" cy="246221"/>
          </a:xfrm>
          <a:prstGeom prst="rect">
            <a:avLst/>
          </a:prstGeom>
          <a:noFill/>
        </p:spPr>
        <p:txBody>
          <a:bodyPr wrap="square" lIns="0" tIns="0" rIns="0" bIns="0" rtlCol="0">
            <a:spAutoFit/>
          </a:bodyPr>
          <a:lstStyle/>
          <a:p>
            <a:pPr algn="ctr"/>
            <a:r>
              <a:rPr lang="en-US" sz="1600" dirty="0"/>
              <a:t>T-SQL</a:t>
            </a:r>
          </a:p>
        </p:txBody>
      </p:sp>
      <p:pic>
        <p:nvPicPr>
          <p:cNvPr id="22" name="Picture 21">
            <a:extLst>
              <a:ext uri="{FF2B5EF4-FFF2-40B4-BE49-F238E27FC236}">
                <a16:creationId xmlns:a16="http://schemas.microsoft.com/office/drawing/2014/main" id="{F03D1426-AE51-E803-777B-72DEB1294B4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145975" y="1658308"/>
            <a:ext cx="6548150" cy="2766909"/>
          </a:xfrm>
          <a:prstGeom prst="rect">
            <a:avLst/>
          </a:prstGeom>
          <a:ln>
            <a:solidFill>
              <a:schemeClr val="tx1"/>
            </a:solidFill>
          </a:ln>
        </p:spPr>
      </p:pic>
    </p:spTree>
    <p:extLst>
      <p:ext uri="{BB962C8B-B14F-4D97-AF65-F5344CB8AC3E}">
        <p14:creationId xmlns:p14="http://schemas.microsoft.com/office/powerpoint/2010/main" val="40131824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E26EB-402D-31D8-2BBD-9D70394F128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2820BC9-DA23-6520-8903-A3B07991DEF5}"/>
              </a:ext>
              <a:ext uri="{C183D7F6-B498-43B3-948B-1728B52AA6E4}">
                <adec:decorative xmlns:adec="http://schemas.microsoft.com/office/drawing/2017/decorative" val="1"/>
              </a:ext>
            </a:extLst>
          </p:cNvPr>
          <p:cNvSpPr>
            <a:spLocks/>
          </p:cNvSpPr>
          <p:nvPr/>
        </p:nvSpPr>
        <p:spPr bwMode="auto">
          <a:xfrm>
            <a:off x="586388" y="1250876"/>
            <a:ext cx="6078572" cy="508504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1800" dirty="0">
                <a:solidFill>
                  <a:srgbClr val="008000"/>
                </a:solidFill>
                <a:latin typeface="Consolas" panose="020B0609020204030204" pitchFamily="49" charset="0"/>
                <a:ea typeface="Segoe UI" pitchFamily="34" charset="0"/>
                <a:cs typeface="Segoe UI" pitchFamily="34" charset="0"/>
              </a:rPr>
              <a:t>// queries all data from StormEvents table</a:t>
            </a:r>
          </a:p>
          <a:p>
            <a:pPr algn="l" defTabSz="932472" fontAlgn="base">
              <a:spcBef>
                <a:spcPct val="0"/>
              </a:spcBef>
              <a:spcAft>
                <a:spcPct val="0"/>
              </a:spcAft>
            </a:pPr>
            <a:r>
              <a:rPr lang="en-IN" sz="1800" dirty="0">
                <a:solidFill>
                  <a:schemeClr val="tx1"/>
                </a:solidFill>
                <a:latin typeface="Consolas" panose="020B0609020204030204" pitchFamily="49" charset="0"/>
                <a:ea typeface="Segoe UI" pitchFamily="34" charset="0"/>
                <a:cs typeface="Segoe UI" pitchFamily="34" charset="0"/>
              </a:rPr>
              <a:t>StormEvents</a:t>
            </a:r>
          </a:p>
          <a:p>
            <a:pPr algn="l" defTabSz="932472" fontAlgn="base">
              <a:spcBef>
                <a:spcPct val="0"/>
              </a:spcBef>
              <a:spcAft>
                <a:spcPct val="0"/>
              </a:spcAft>
            </a:pPr>
            <a:endParaRPr lang="en-IN" sz="2400" dirty="0">
              <a:solidFill>
                <a:schemeClr val="tx1"/>
              </a:solidFill>
              <a:ea typeface="Segoe UI" pitchFamily="34" charset="0"/>
              <a:cs typeface="Segoe UI" pitchFamily="34" charset="0"/>
            </a:endParaRPr>
          </a:p>
          <a:p>
            <a:pPr algn="l" defTabSz="932472" fontAlgn="base">
              <a:spcBef>
                <a:spcPct val="0"/>
              </a:spcBef>
              <a:spcAft>
                <a:spcPct val="0"/>
              </a:spcAft>
            </a:pPr>
            <a:r>
              <a:rPr lang="en-IN" sz="1800" dirty="0">
                <a:solidFill>
                  <a:srgbClr val="008000"/>
                </a:solidFill>
                <a:ea typeface="Segoe UI" pitchFamily="34" charset="0"/>
                <a:cs typeface="Segoe UI" pitchFamily="34" charset="0"/>
              </a:rPr>
              <a:t>// understand how many rows are in the table by applying count</a:t>
            </a:r>
          </a:p>
          <a:p>
            <a:pPr algn="l" defTabSz="932472" fontAlgn="base">
              <a:spcBef>
                <a:spcPct val="0"/>
              </a:spcBef>
              <a:spcAft>
                <a:spcPct val="0"/>
              </a:spcAft>
            </a:pPr>
            <a:r>
              <a:rPr lang="en-IN" sz="1800" dirty="0">
                <a:solidFill>
                  <a:schemeClr val="tx1"/>
                </a:solidFill>
                <a:latin typeface="Consolas" panose="020B0609020204030204" pitchFamily="49" charset="0"/>
                <a:ea typeface="Segoe UI" pitchFamily="34" charset="0"/>
                <a:cs typeface="Segoe UI" pitchFamily="34" charset="0"/>
              </a:rPr>
              <a:t>StormEvents </a:t>
            </a:r>
          </a:p>
          <a:p>
            <a:pPr algn="l" defTabSz="932472" fontAlgn="base">
              <a:spcBef>
                <a:spcPct val="0"/>
              </a:spcBef>
              <a:spcAft>
                <a:spcPct val="0"/>
              </a:spcAft>
            </a:pPr>
            <a:r>
              <a:rPr lang="en-IN" sz="1800" dirty="0">
                <a:solidFill>
                  <a:schemeClr val="tx1"/>
                </a:solidFill>
                <a:latin typeface="Consolas" panose="020B0609020204030204" pitchFamily="49" charset="0"/>
                <a:ea typeface="Segoe UI" pitchFamily="34" charset="0"/>
                <a:cs typeface="Segoe UI" pitchFamily="34" charset="0"/>
              </a:rPr>
              <a:t>| count</a:t>
            </a:r>
          </a:p>
          <a:p>
            <a:pPr algn="l" defTabSz="932472" fontAlgn="base">
              <a:spcBef>
                <a:spcPct val="0"/>
              </a:spcBef>
              <a:spcAft>
                <a:spcPct val="0"/>
              </a:spcAft>
            </a:pPr>
            <a:endParaRPr lang="en-IN" sz="1800" dirty="0">
              <a:solidFill>
                <a:schemeClr val="tx1"/>
              </a:solidFill>
              <a:latin typeface="Consolas" panose="020B0609020204030204" pitchFamily="49" charset="0"/>
              <a:ea typeface="Segoe UI" pitchFamily="34" charset="0"/>
              <a:cs typeface="Segoe UI" pitchFamily="34" charset="0"/>
            </a:endParaRPr>
          </a:p>
          <a:p>
            <a:pPr algn="l" defTabSz="932472" fontAlgn="base">
              <a:spcBef>
                <a:spcPct val="0"/>
              </a:spcBef>
              <a:spcAft>
                <a:spcPct val="0"/>
              </a:spcAft>
            </a:pPr>
            <a:r>
              <a:rPr lang="en-IN" sz="1800" dirty="0">
                <a:solidFill>
                  <a:srgbClr val="008000"/>
                </a:solidFill>
                <a:latin typeface="Consolas" panose="020B0609020204030204" pitchFamily="49" charset="0"/>
                <a:ea typeface="Segoe UI" pitchFamily="34" charset="0"/>
                <a:cs typeface="Segoe UI" pitchFamily="34" charset="0"/>
              </a:rPr>
              <a:t>// limit the results with take</a:t>
            </a:r>
          </a:p>
          <a:p>
            <a:pPr algn="l" defTabSz="932472" fontAlgn="base">
              <a:spcBef>
                <a:spcPct val="0"/>
              </a:spcBef>
              <a:spcAft>
                <a:spcPct val="0"/>
              </a:spcAft>
            </a:pPr>
            <a:r>
              <a:rPr lang="en-IN" sz="1800" dirty="0">
                <a:solidFill>
                  <a:schemeClr val="tx1"/>
                </a:solidFill>
                <a:latin typeface="Consolas" panose="020B0609020204030204" pitchFamily="49" charset="0"/>
                <a:ea typeface="Segoe UI" pitchFamily="34" charset="0"/>
                <a:cs typeface="Segoe UI" pitchFamily="34" charset="0"/>
              </a:rPr>
              <a:t>StormEvents</a:t>
            </a:r>
          </a:p>
          <a:p>
            <a:pPr algn="l" defTabSz="932472" fontAlgn="base">
              <a:spcBef>
                <a:spcPct val="0"/>
              </a:spcBef>
              <a:spcAft>
                <a:spcPct val="0"/>
              </a:spcAft>
            </a:pPr>
            <a:r>
              <a:rPr lang="en-IN" sz="1800" dirty="0">
                <a:solidFill>
                  <a:schemeClr val="tx1"/>
                </a:solidFill>
                <a:latin typeface="Consolas" panose="020B0609020204030204" pitchFamily="49" charset="0"/>
                <a:ea typeface="Segoe UI" pitchFamily="34" charset="0"/>
                <a:cs typeface="Segoe UI" pitchFamily="34" charset="0"/>
              </a:rPr>
              <a:t>| take 5</a:t>
            </a:r>
          </a:p>
          <a:p>
            <a:pPr algn="l" defTabSz="932472" fontAlgn="base">
              <a:spcBef>
                <a:spcPct val="0"/>
              </a:spcBef>
              <a:spcAft>
                <a:spcPct val="0"/>
              </a:spcAft>
            </a:pPr>
            <a:endParaRPr lang="en-IN" sz="1800" dirty="0">
              <a:solidFill>
                <a:schemeClr val="tx1"/>
              </a:solidFill>
              <a:latin typeface="Consolas" panose="020B0609020204030204" pitchFamily="49" charset="0"/>
              <a:ea typeface="Segoe UI" pitchFamily="34" charset="0"/>
              <a:cs typeface="Segoe UI" pitchFamily="34" charset="0"/>
            </a:endParaRPr>
          </a:p>
          <a:p>
            <a:pPr algn="l" defTabSz="932472" fontAlgn="base">
              <a:spcBef>
                <a:spcPct val="0"/>
              </a:spcBef>
              <a:spcAft>
                <a:spcPct val="0"/>
              </a:spcAft>
            </a:pPr>
            <a:r>
              <a:rPr lang="en-IN" sz="1800" dirty="0">
                <a:solidFill>
                  <a:srgbClr val="008000"/>
                </a:solidFill>
                <a:latin typeface="Consolas" panose="020B0609020204030204" pitchFamily="49" charset="0"/>
                <a:ea typeface="Segoe UI" pitchFamily="34" charset="0"/>
                <a:cs typeface="Segoe UI" pitchFamily="34" charset="0"/>
              </a:rPr>
              <a:t>// be more specific with the data using the project</a:t>
            </a:r>
          </a:p>
          <a:p>
            <a:pPr algn="l" defTabSz="932472" fontAlgn="base">
              <a:spcBef>
                <a:spcPct val="0"/>
              </a:spcBef>
              <a:spcAft>
                <a:spcPct val="0"/>
              </a:spcAft>
            </a:pPr>
            <a:r>
              <a:rPr lang="en-US" sz="1800" dirty="0">
                <a:solidFill>
                  <a:schemeClr val="tx1"/>
                </a:solidFill>
                <a:latin typeface="Consolas" panose="020B0609020204030204" pitchFamily="49" charset="0"/>
                <a:ea typeface="Segoe UI" pitchFamily="34" charset="0"/>
                <a:cs typeface="Segoe UI" pitchFamily="34" charset="0"/>
              </a:rPr>
              <a:t>StormEvents</a:t>
            </a:r>
          </a:p>
          <a:p>
            <a:pPr algn="l" defTabSz="932472" fontAlgn="base">
              <a:spcBef>
                <a:spcPct val="0"/>
              </a:spcBef>
              <a:spcAft>
                <a:spcPct val="0"/>
              </a:spcAft>
            </a:pPr>
            <a:r>
              <a:rPr lang="en-US" sz="1800" dirty="0">
                <a:solidFill>
                  <a:schemeClr val="tx1"/>
                </a:solidFill>
                <a:latin typeface="Consolas" panose="020B0609020204030204" pitchFamily="49" charset="0"/>
                <a:ea typeface="Segoe UI" pitchFamily="34" charset="0"/>
                <a:cs typeface="Segoe UI" pitchFamily="34" charset="0"/>
              </a:rPr>
              <a:t>| take 5</a:t>
            </a:r>
          </a:p>
          <a:p>
            <a:pPr algn="l" defTabSz="932472" fontAlgn="base">
              <a:spcBef>
                <a:spcPct val="0"/>
              </a:spcBef>
              <a:spcAft>
                <a:spcPct val="0"/>
              </a:spcAft>
            </a:pPr>
            <a:r>
              <a:rPr lang="en-US" sz="1800" dirty="0">
                <a:solidFill>
                  <a:schemeClr val="tx1"/>
                </a:solidFill>
                <a:latin typeface="Consolas" panose="020B0609020204030204" pitchFamily="49" charset="0"/>
                <a:ea typeface="Segoe UI" pitchFamily="34" charset="0"/>
                <a:cs typeface="Segoe UI" pitchFamily="34" charset="0"/>
              </a:rPr>
              <a:t>| project State, EventType, </a:t>
            </a:r>
            <a:r>
              <a:rPr lang="en-US" sz="1800" dirty="0" err="1">
                <a:solidFill>
                  <a:schemeClr val="tx1"/>
                </a:solidFill>
                <a:latin typeface="Consolas" panose="020B0609020204030204" pitchFamily="49" charset="0"/>
                <a:ea typeface="Segoe UI" pitchFamily="34" charset="0"/>
                <a:cs typeface="Segoe UI" pitchFamily="34" charset="0"/>
              </a:rPr>
              <a:t>DamageProperty</a:t>
            </a:r>
            <a:endParaRPr lang="en-US" sz="1800" dirty="0">
              <a:solidFill>
                <a:schemeClr val="tx1"/>
              </a:solidFill>
              <a:latin typeface="Consolas" panose="020B0609020204030204" pitchFamily="49" charset="0"/>
              <a:ea typeface="Segoe UI" pitchFamily="34" charset="0"/>
              <a:cs typeface="Segoe UI" pitchFamily="34" charset="0"/>
            </a:endParaRPr>
          </a:p>
        </p:txBody>
      </p:sp>
      <p:sp>
        <p:nvSpPr>
          <p:cNvPr id="4" name="Title 3">
            <a:extLst>
              <a:ext uri="{FF2B5EF4-FFF2-40B4-BE49-F238E27FC236}">
                <a16:creationId xmlns:a16="http://schemas.microsoft.com/office/drawing/2014/main" id="{15739AE5-E966-7892-F65E-0DE5FB20DF6C}"/>
              </a:ext>
            </a:extLst>
          </p:cNvPr>
          <p:cNvSpPr>
            <a:spLocks noGrp="1"/>
          </p:cNvSpPr>
          <p:nvPr>
            <p:ph type="title"/>
          </p:nvPr>
        </p:nvSpPr>
        <p:spPr/>
        <p:txBody>
          <a:bodyPr/>
          <a:lstStyle/>
          <a:p>
            <a:r>
              <a:rPr lang="en-US" dirty="0"/>
              <a:t>Write KQL queries</a:t>
            </a:r>
          </a:p>
        </p:txBody>
      </p:sp>
      <p:sp>
        <p:nvSpPr>
          <p:cNvPr id="2" name="Footer Placeholder 1">
            <a:extLst>
              <a:ext uri="{FF2B5EF4-FFF2-40B4-BE49-F238E27FC236}">
                <a16:creationId xmlns:a16="http://schemas.microsoft.com/office/drawing/2014/main" id="{FA8843B3-EB59-0ADA-4566-7FFB9CF0FEBC}"/>
              </a:ext>
            </a:extLst>
          </p:cNvPr>
          <p:cNvSpPr>
            <a:spLocks noGrp="1"/>
          </p:cNvSpPr>
          <p:nvPr>
            <p:ph type="ftr" sz="quarter" idx="3"/>
          </p:nvPr>
        </p:nvSpPr>
        <p:spPr>
          <a:xfrm>
            <a:off x="586389"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10" name="Rectangle 9">
            <a:extLst>
              <a:ext uri="{FF2B5EF4-FFF2-40B4-BE49-F238E27FC236}">
                <a16:creationId xmlns:a16="http://schemas.microsoft.com/office/drawing/2014/main" id="{A3517C3A-3816-72FC-6CC4-894698C53BEF}"/>
              </a:ext>
              <a:ext uri="{C183D7F6-B498-43B3-948B-1728B52AA6E4}">
                <adec:decorative xmlns:adec="http://schemas.microsoft.com/office/drawing/2017/decorative" val="1"/>
              </a:ext>
            </a:extLst>
          </p:cNvPr>
          <p:cNvSpPr>
            <a:spLocks/>
          </p:cNvSpPr>
          <p:nvPr/>
        </p:nvSpPr>
        <p:spPr bwMode="auto">
          <a:xfrm>
            <a:off x="6990079" y="1250876"/>
            <a:ext cx="4615531" cy="508504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rgbClr val="008000"/>
                </a:solidFill>
                <a:latin typeface="Consolas" panose="020B0609020204030204" pitchFamily="49" charset="0"/>
                <a:ea typeface="Segoe UI" pitchFamily="34" charset="0"/>
                <a:cs typeface="Segoe UI" pitchFamily="34" charset="0"/>
              </a:rPr>
              <a:t>// look at the events by State and EventType</a:t>
            </a:r>
          </a:p>
          <a:p>
            <a:pPr algn="l" defTabSz="932472" fontAlgn="base">
              <a:spcBef>
                <a:spcPct val="0"/>
              </a:spcBef>
              <a:spcAft>
                <a:spcPct val="0"/>
              </a:spcAft>
            </a:pPr>
            <a:r>
              <a:rPr lang="en-US" sz="1800" dirty="0">
                <a:solidFill>
                  <a:schemeClr val="tx1"/>
                </a:solidFill>
                <a:latin typeface="Consolas" panose="020B0609020204030204" pitchFamily="49" charset="0"/>
                <a:ea typeface="Segoe UI" pitchFamily="34" charset="0"/>
                <a:cs typeface="Segoe UI" pitchFamily="34" charset="0"/>
              </a:rPr>
              <a:t>StormEvents</a:t>
            </a:r>
          </a:p>
          <a:p>
            <a:pPr algn="l" defTabSz="932472" fontAlgn="base">
              <a:spcBef>
                <a:spcPct val="0"/>
              </a:spcBef>
              <a:spcAft>
                <a:spcPct val="0"/>
              </a:spcAft>
            </a:pPr>
            <a:r>
              <a:rPr lang="en-US" sz="1800" dirty="0">
                <a:solidFill>
                  <a:schemeClr val="tx1"/>
                </a:solidFill>
                <a:latin typeface="Consolas" panose="020B0609020204030204" pitchFamily="49" charset="0"/>
                <a:ea typeface="Segoe UI" pitchFamily="34" charset="0"/>
                <a:cs typeface="Segoe UI" pitchFamily="34" charset="0"/>
              </a:rPr>
              <a:t>| where State == 'TEXAS' and EventType == 'Flood'</a:t>
            </a:r>
          </a:p>
          <a:p>
            <a:pPr algn="l" defTabSz="932472" fontAlgn="base">
              <a:spcBef>
                <a:spcPct val="0"/>
              </a:spcBef>
              <a:spcAft>
                <a:spcPct val="0"/>
              </a:spcAft>
            </a:pPr>
            <a:r>
              <a:rPr lang="en-US" sz="1800" dirty="0">
                <a:solidFill>
                  <a:schemeClr val="tx1"/>
                </a:solidFill>
                <a:latin typeface="Consolas" panose="020B0609020204030204" pitchFamily="49" charset="0"/>
                <a:ea typeface="Segoe UI" pitchFamily="34" charset="0"/>
                <a:cs typeface="Segoe UI" pitchFamily="34" charset="0"/>
              </a:rPr>
              <a:t>| project StartTime, EndTime, State, EventType, DamageProperty</a:t>
            </a:r>
          </a:p>
          <a:p>
            <a:pPr algn="l" defTabSz="932472" fontAlgn="base">
              <a:spcBef>
                <a:spcPct val="0"/>
              </a:spcBef>
              <a:spcAft>
                <a:spcPct val="0"/>
              </a:spcAft>
            </a:pPr>
            <a:endParaRPr lang="en-US" sz="1800" dirty="0">
              <a:solidFill>
                <a:schemeClr val="tx1"/>
              </a:solidFill>
              <a:latin typeface="Consolas" panose="020B0609020204030204" pitchFamily="49" charset="0"/>
              <a:ea typeface="Segoe UI" pitchFamily="34" charset="0"/>
              <a:cs typeface="Segoe UI" pitchFamily="34" charset="0"/>
            </a:endParaRPr>
          </a:p>
          <a:p>
            <a:pPr algn="l" defTabSz="932472" fontAlgn="base">
              <a:spcBef>
                <a:spcPct val="0"/>
              </a:spcBef>
              <a:spcAft>
                <a:spcPct val="0"/>
              </a:spcAft>
            </a:pPr>
            <a:r>
              <a:rPr lang="en-US" sz="1800" dirty="0">
                <a:solidFill>
                  <a:srgbClr val="008000"/>
                </a:solidFill>
                <a:latin typeface="Consolas" panose="020B0609020204030204" pitchFamily="49" charset="0"/>
                <a:ea typeface="Segoe UI" pitchFamily="34" charset="0"/>
                <a:cs typeface="Segoe UI" pitchFamily="34" charset="0"/>
              </a:rPr>
              <a:t>// retrieve the top five Texas floods which caused the most damage</a:t>
            </a:r>
            <a:br>
              <a:rPr lang="en-US" sz="1800" dirty="0">
                <a:solidFill>
                  <a:schemeClr val="tx1"/>
                </a:solidFill>
                <a:latin typeface="Consolas" panose="020B0609020204030204" pitchFamily="49" charset="0"/>
                <a:ea typeface="Segoe UI" pitchFamily="34" charset="0"/>
                <a:cs typeface="Segoe UI" pitchFamily="34" charset="0"/>
              </a:rPr>
            </a:br>
            <a:r>
              <a:rPr lang="en-US" sz="1800" dirty="0">
                <a:solidFill>
                  <a:schemeClr val="tx1"/>
                </a:solidFill>
                <a:latin typeface="Consolas" panose="020B0609020204030204" pitchFamily="49" charset="0"/>
                <a:ea typeface="Segoe UI" pitchFamily="34" charset="0"/>
                <a:cs typeface="Segoe UI" pitchFamily="34" charset="0"/>
              </a:rPr>
              <a:t>StormEvents</a:t>
            </a:r>
          </a:p>
          <a:p>
            <a:pPr algn="l" defTabSz="932472" fontAlgn="base">
              <a:spcBef>
                <a:spcPct val="0"/>
              </a:spcBef>
              <a:spcAft>
                <a:spcPct val="0"/>
              </a:spcAft>
            </a:pPr>
            <a:r>
              <a:rPr lang="en-US" sz="1800" dirty="0">
                <a:solidFill>
                  <a:schemeClr val="tx1"/>
                </a:solidFill>
                <a:latin typeface="Consolas" panose="020B0609020204030204" pitchFamily="49" charset="0"/>
                <a:ea typeface="Segoe UI" pitchFamily="34" charset="0"/>
                <a:cs typeface="Segoe UI" pitchFamily="34" charset="0"/>
              </a:rPr>
              <a:t>| where State == 'TEXAS' and EventType == 'Flood'</a:t>
            </a:r>
          </a:p>
          <a:p>
            <a:pPr algn="l" defTabSz="932472" fontAlgn="base">
              <a:spcBef>
                <a:spcPct val="0"/>
              </a:spcBef>
              <a:spcAft>
                <a:spcPct val="0"/>
              </a:spcAft>
            </a:pPr>
            <a:r>
              <a:rPr lang="en-US" sz="1800" dirty="0">
                <a:solidFill>
                  <a:schemeClr val="tx1"/>
                </a:solidFill>
                <a:latin typeface="Consolas" panose="020B0609020204030204" pitchFamily="49" charset="0"/>
                <a:ea typeface="Segoe UI" pitchFamily="34" charset="0"/>
                <a:cs typeface="Segoe UI" pitchFamily="34" charset="0"/>
              </a:rPr>
              <a:t>| top 5 by DamageProperty</a:t>
            </a:r>
          </a:p>
          <a:p>
            <a:pPr algn="l" defTabSz="932472" fontAlgn="base">
              <a:spcBef>
                <a:spcPct val="0"/>
              </a:spcBef>
              <a:spcAft>
                <a:spcPct val="0"/>
              </a:spcAft>
            </a:pPr>
            <a:r>
              <a:rPr lang="en-US" sz="1800" dirty="0">
                <a:solidFill>
                  <a:schemeClr val="tx1"/>
                </a:solidFill>
                <a:latin typeface="Consolas" panose="020B0609020204030204" pitchFamily="49" charset="0"/>
                <a:ea typeface="Segoe UI" pitchFamily="34" charset="0"/>
                <a:cs typeface="Segoe UI" pitchFamily="34" charset="0"/>
              </a:rPr>
              <a:t>| project StartTime, EndTime, State, EventType, DamageProperty</a:t>
            </a:r>
            <a:endParaRPr lang="en-IN" sz="1800" dirty="0">
              <a:solidFill>
                <a:schemeClr val="tx1"/>
              </a:solidFill>
              <a:latin typeface="Consolas" panose="020B0609020204030204" pitchFamily="49" charset="0"/>
              <a:ea typeface="Segoe UI" pitchFamily="34" charset="0"/>
              <a:cs typeface="Segoe UI" pitchFamily="34" charset="0"/>
            </a:endParaRPr>
          </a:p>
        </p:txBody>
      </p:sp>
    </p:spTree>
    <p:extLst>
      <p:ext uri="{BB962C8B-B14F-4D97-AF65-F5344CB8AC3E}">
        <p14:creationId xmlns:p14="http://schemas.microsoft.com/office/powerpoint/2010/main" val="2407605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439C-A1FA-5CE0-C41C-97A60E5EE185}"/>
              </a:ext>
            </a:extLst>
          </p:cNvPr>
          <p:cNvSpPr>
            <a:spLocks noGrp="1"/>
          </p:cNvSpPr>
          <p:nvPr>
            <p:ph type="title"/>
          </p:nvPr>
        </p:nvSpPr>
        <p:spPr>
          <a:xfrm>
            <a:off x="588262" y="585216"/>
            <a:ext cx="11044938" cy="492443"/>
          </a:xfrm>
        </p:spPr>
        <p:txBody>
          <a:bodyPr/>
          <a:lstStyle/>
          <a:p>
            <a:r>
              <a:rPr lang="en-US" dirty="0"/>
              <a:t>Best practices in SaaS and KQL</a:t>
            </a:r>
          </a:p>
        </p:txBody>
      </p:sp>
      <p:sp>
        <p:nvSpPr>
          <p:cNvPr id="13" name="Text Placeholder 12">
            <a:extLst>
              <a:ext uri="{FF2B5EF4-FFF2-40B4-BE49-F238E27FC236}">
                <a16:creationId xmlns:a16="http://schemas.microsoft.com/office/drawing/2014/main" id="{8C5CEF62-5D4F-2CBB-CD8A-5331F3467446}"/>
              </a:ext>
            </a:extLst>
          </p:cNvPr>
          <p:cNvSpPr>
            <a:spLocks noGrp="1"/>
          </p:cNvSpPr>
          <p:nvPr>
            <p:ph type="body" sz="quarter" idx="16"/>
          </p:nvPr>
        </p:nvSpPr>
        <p:spPr>
          <a:xfrm>
            <a:off x="584200" y="1594155"/>
            <a:ext cx="3174143" cy="2677656"/>
          </a:xfrm>
        </p:spPr>
        <p:txBody>
          <a:bodyPr/>
          <a:lstStyle/>
          <a:p>
            <a:pPr marL="261938" lvl="1" indent="-261938">
              <a:spcBef>
                <a:spcPts val="600"/>
              </a:spcBef>
              <a:spcAft>
                <a:spcPts val="1200"/>
              </a:spcAft>
              <a:buFont typeface="Arial" panose="020B0604020202020204" pitchFamily="34" charset="0"/>
              <a:buChar char="•"/>
            </a:pPr>
            <a:r>
              <a:rPr lang="en-US" sz="2400" dirty="0">
                <a:latin typeface="+mj-lt"/>
                <a:cs typeface="Segoe UI" panose="020B0502040204020203" pitchFamily="34" charset="0"/>
              </a:rPr>
              <a:t>Reduce the amount of data</a:t>
            </a:r>
          </a:p>
          <a:p>
            <a:pPr marL="261938" lvl="1" indent="-261938">
              <a:spcBef>
                <a:spcPts val="600"/>
              </a:spcBef>
              <a:spcAft>
                <a:spcPts val="1200"/>
              </a:spcAft>
              <a:buFont typeface="Arial" panose="020B0604020202020204" pitchFamily="34" charset="0"/>
              <a:buChar char="•"/>
            </a:pPr>
            <a:r>
              <a:rPr lang="en-US" sz="2400" dirty="0">
                <a:latin typeface="+mj-lt"/>
                <a:cs typeface="Segoe UI" panose="020B0502040204020203" pitchFamily="34" charset="0"/>
              </a:rPr>
              <a:t>Use the right data types</a:t>
            </a:r>
          </a:p>
          <a:p>
            <a:pPr marL="261938" lvl="1" indent="-261938">
              <a:spcBef>
                <a:spcPts val="600"/>
              </a:spcBef>
              <a:spcAft>
                <a:spcPts val="1200"/>
              </a:spcAft>
              <a:buFont typeface="Arial" panose="020B0604020202020204" pitchFamily="34" charset="0"/>
              <a:buChar char="•"/>
            </a:pPr>
            <a:r>
              <a:rPr lang="en-US" sz="2400" dirty="0">
                <a:latin typeface="+mj-lt"/>
                <a:cs typeface="Segoe UI" panose="020B0502040204020203" pitchFamily="34" charset="0"/>
              </a:rPr>
              <a:t>Additional considerations</a:t>
            </a:r>
          </a:p>
        </p:txBody>
      </p:sp>
      <p:sp>
        <p:nvSpPr>
          <p:cNvPr id="5" name="Picture Placeholder 4" descr="Screenshot of KQL queries showing how to apply best practices.">
            <a:extLst>
              <a:ext uri="{FF2B5EF4-FFF2-40B4-BE49-F238E27FC236}">
                <a16:creationId xmlns:a16="http://schemas.microsoft.com/office/drawing/2014/main" id="{83406322-98A5-C339-2985-87F43EBCD56C}"/>
              </a:ext>
            </a:extLst>
          </p:cNvPr>
          <p:cNvSpPr>
            <a:spLocks noGrp="1"/>
          </p:cNvSpPr>
          <p:nvPr>
            <p:ph type="pic" sz="quarter" idx="20"/>
          </p:nvPr>
        </p:nvSpPr>
        <p:spPr/>
        <p:txBody>
          <a:bodyPr/>
          <a:lstStyle/>
          <a:p>
            <a:endParaRPr lang="en-US"/>
          </a:p>
        </p:txBody>
      </p:sp>
      <p:pic>
        <p:nvPicPr>
          <p:cNvPr id="4" name="Picture 3">
            <a:extLst>
              <a:ext uri="{FF2B5EF4-FFF2-40B4-BE49-F238E27FC236}">
                <a16:creationId xmlns:a16="http://schemas.microsoft.com/office/drawing/2014/main" id="{818ADF62-C7BE-8DAA-5C80-60466BBC34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063143" y="1581150"/>
            <a:ext cx="7727958" cy="4430720"/>
          </a:xfrm>
          <a:prstGeom prst="rect">
            <a:avLst/>
          </a:prstGeom>
          <a:ln>
            <a:solidFill>
              <a:schemeClr val="tx1"/>
            </a:solidFill>
          </a:ln>
        </p:spPr>
      </p:pic>
    </p:spTree>
    <p:extLst>
      <p:ext uri="{BB962C8B-B14F-4D97-AF65-F5344CB8AC3E}">
        <p14:creationId xmlns:p14="http://schemas.microsoft.com/office/powerpoint/2010/main" val="22699086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439C-A1FA-5CE0-C41C-97A60E5EE185}"/>
              </a:ext>
            </a:extLst>
          </p:cNvPr>
          <p:cNvSpPr>
            <a:spLocks noGrp="1"/>
          </p:cNvSpPr>
          <p:nvPr>
            <p:ph type="title"/>
          </p:nvPr>
        </p:nvSpPr>
        <p:spPr>
          <a:xfrm>
            <a:off x="417690" y="585217"/>
            <a:ext cx="4213334" cy="532384"/>
          </a:xfrm>
        </p:spPr>
        <p:txBody>
          <a:bodyPr/>
          <a:lstStyle/>
          <a:p>
            <a:r>
              <a:rPr lang="en-US" dirty="0"/>
              <a:t>Manage </a:t>
            </a:r>
            <a:r>
              <a:rPr lang="en-US" dirty="0" err="1"/>
              <a:t>queryset</a:t>
            </a:r>
            <a:r>
              <a:rPr lang="en-US" dirty="0"/>
              <a:t> tabs</a:t>
            </a:r>
          </a:p>
        </p:txBody>
      </p:sp>
      <p:sp>
        <p:nvSpPr>
          <p:cNvPr id="5" name="Text Placeholder 4">
            <a:extLst>
              <a:ext uri="{FF2B5EF4-FFF2-40B4-BE49-F238E27FC236}">
                <a16:creationId xmlns:a16="http://schemas.microsoft.com/office/drawing/2014/main" id="{6CCC8208-A139-EAE5-6F83-E358AEA1856E}"/>
              </a:ext>
            </a:extLst>
          </p:cNvPr>
          <p:cNvSpPr>
            <a:spLocks noGrp="1"/>
          </p:cNvSpPr>
          <p:nvPr>
            <p:ph type="body" sz="quarter" idx="15"/>
          </p:nvPr>
        </p:nvSpPr>
        <p:spPr>
          <a:xfrm>
            <a:off x="502976" y="1200455"/>
            <a:ext cx="4042761" cy="4339650"/>
          </a:xfrm>
        </p:spPr>
        <p:txBody>
          <a:bodyPr/>
          <a:lstStyle/>
          <a:p>
            <a:pPr marL="0" lvl="1">
              <a:spcBef>
                <a:spcPts val="1200"/>
              </a:spcBef>
            </a:pPr>
            <a:r>
              <a:rPr lang="en-US" sz="1800" dirty="0">
                <a:cs typeface="Segoe UI" panose="020B0502040204020203" pitchFamily="34" charset="0"/>
              </a:rPr>
              <a:t>You have the ability with a KQL Queryset to create multiple tabs, with each associated with a different KQL database. This is very similar to a SQL Server connecting a query window to multiple databases.</a:t>
            </a:r>
          </a:p>
          <a:p>
            <a:pPr marL="285750" lvl="1" indent="-285750">
              <a:spcBef>
                <a:spcPts val="1200"/>
              </a:spcBef>
              <a:buFont typeface="Arial" panose="020B0604020202020204" pitchFamily="34" charset="0"/>
              <a:buChar char="•"/>
            </a:pPr>
            <a:r>
              <a:rPr lang="en-US" sz="1800" dirty="0">
                <a:cs typeface="Segoe UI" panose="020B0502040204020203" pitchFamily="34" charset="0"/>
              </a:rPr>
              <a:t>You have the ability to rename the tab by selecting the pencil icon.</a:t>
            </a:r>
          </a:p>
          <a:p>
            <a:pPr marL="285750" lvl="1" indent="-285750">
              <a:spcBef>
                <a:spcPts val="1200"/>
              </a:spcBef>
              <a:buFont typeface="Arial" panose="020B0604020202020204" pitchFamily="34" charset="0"/>
              <a:buChar char="•"/>
            </a:pPr>
            <a:r>
              <a:rPr lang="en-US" sz="1800" dirty="0">
                <a:cs typeface="Segoe UI" panose="020B0502040204020203" pitchFamily="34" charset="0"/>
              </a:rPr>
              <a:t>You can click on the </a:t>
            </a:r>
            <a:r>
              <a:rPr lang="en-US" sz="1800" b="1" dirty="0">
                <a:cs typeface="Segoe UI" panose="020B0502040204020203" pitchFamily="34" charset="0"/>
              </a:rPr>
              <a:t>+</a:t>
            </a:r>
            <a:r>
              <a:rPr lang="en-US" sz="1800" dirty="0">
                <a:cs typeface="Segoe UI" panose="020B0502040204020203" pitchFamily="34" charset="0"/>
              </a:rPr>
              <a:t> icon to create a new tab</a:t>
            </a:r>
          </a:p>
          <a:p>
            <a:pPr marL="285750" lvl="1" indent="-285750">
              <a:spcBef>
                <a:spcPts val="1200"/>
              </a:spcBef>
              <a:buFont typeface="Arial" panose="020B0604020202020204" pitchFamily="34" charset="0"/>
              <a:buChar char="•"/>
            </a:pPr>
            <a:r>
              <a:rPr lang="en-US" sz="1800" dirty="0">
                <a:cs typeface="Segoe UI" panose="020B0502040204020203" pitchFamily="34" charset="0"/>
              </a:rPr>
              <a:t>Under </a:t>
            </a:r>
            <a:r>
              <a:rPr lang="en-US" sz="1800" b="1" dirty="0">
                <a:cs typeface="Segoe UI" panose="020B0502040204020203" pitchFamily="34" charset="0"/>
              </a:rPr>
              <a:t>Database</a:t>
            </a:r>
            <a:r>
              <a:rPr lang="en-US" sz="1800" dirty="0">
                <a:cs typeface="Segoe UI" panose="020B0502040204020203" pitchFamily="34" charset="0"/>
              </a:rPr>
              <a:t> you can change the database context by selecting the existing database connection which opens the data hub</a:t>
            </a:r>
          </a:p>
        </p:txBody>
      </p:sp>
      <p:pic>
        <p:nvPicPr>
          <p:cNvPr id="8" name="Picture 7">
            <a:extLst>
              <a:ext uri="{FF2B5EF4-FFF2-40B4-BE49-F238E27FC236}">
                <a16:creationId xmlns:a16="http://schemas.microsoft.com/office/drawing/2014/main" id="{E0DBC073-1094-6FB9-732A-9C76DAABE14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17078" y="585217"/>
            <a:ext cx="6874922" cy="5582643"/>
          </a:xfrm>
          <a:prstGeom prst="rect">
            <a:avLst/>
          </a:prstGeom>
        </p:spPr>
      </p:pic>
    </p:spTree>
    <p:extLst>
      <p:ext uri="{BB962C8B-B14F-4D97-AF65-F5344CB8AC3E}">
        <p14:creationId xmlns:p14="http://schemas.microsoft.com/office/powerpoint/2010/main" val="2430172290"/>
      </p:ext>
    </p:extLst>
  </p:cSld>
  <p:clrMapOvr>
    <a:masterClrMapping/>
  </p:clrMapOvr>
  <p:transition>
    <p:fade/>
  </p:transition>
</p:sld>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8204</Words>
  <Application>Microsoft Office PowerPoint</Application>
  <PresentationFormat>Widescreen</PresentationFormat>
  <Paragraphs>696</Paragraphs>
  <Slides>45</Slides>
  <Notes>42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-apple-system</vt:lpstr>
      <vt:lpstr>Arial</vt:lpstr>
      <vt:lpstr>Calibri</vt:lpstr>
      <vt:lpstr>Consolas</vt:lpstr>
      <vt:lpstr>Segoe UI</vt:lpstr>
      <vt:lpstr>Segoe UI Black</vt:lpstr>
      <vt:lpstr>Segoe UI Bold</vt:lpstr>
      <vt:lpstr>Segoe UI Semibold</vt:lpstr>
      <vt:lpstr>SegoeUIVariable</vt:lpstr>
      <vt:lpstr>Wingdings</vt:lpstr>
      <vt:lpstr>1_LIGHT MODE</vt:lpstr>
      <vt:lpstr>DP-600: Microsoft Fabric Analytics Engineer</vt:lpstr>
      <vt:lpstr>Get started with Real-Time Intelligence with Microsoft Fabric</vt:lpstr>
      <vt:lpstr>Learning objectives</vt:lpstr>
      <vt:lpstr>What is Real-Time Intelligence?</vt:lpstr>
      <vt:lpstr>What is the Kusto Query Language (KQL)</vt:lpstr>
      <vt:lpstr>Use of KQL in Microsoft Fabric</vt:lpstr>
      <vt:lpstr>Write KQL queries</vt:lpstr>
      <vt:lpstr>Best practices in SaaS and KQL</vt:lpstr>
      <vt:lpstr>Manage queryset tabs</vt:lpstr>
      <vt:lpstr>Visualize with KQL</vt:lpstr>
      <vt:lpstr>Copy and share data</vt:lpstr>
      <vt:lpstr>Exercise</vt:lpstr>
      <vt:lpstr>Knowledge check</vt:lpstr>
      <vt:lpstr>Recap</vt:lpstr>
      <vt:lpstr>Further reading</vt:lpstr>
      <vt:lpstr>Secure data access in Microsoft Fabric</vt:lpstr>
      <vt:lpstr>Learning objectives</vt:lpstr>
      <vt:lpstr>Secure data by workload and job responsibilities</vt:lpstr>
      <vt:lpstr>Understand the Fabric security model</vt:lpstr>
      <vt:lpstr>Data security design</vt:lpstr>
      <vt:lpstr>Understand workspace roles</vt:lpstr>
      <vt:lpstr>Configure workspace and item-level permissions</vt:lpstr>
      <vt:lpstr>Configure lakehouse read access</vt:lpstr>
      <vt:lpstr>Use T-SQL to configure granular permissions</vt:lpstr>
      <vt:lpstr>Use OneLake data access roles to secure data</vt:lpstr>
      <vt:lpstr>Exercise</vt:lpstr>
      <vt:lpstr>Knowledge check</vt:lpstr>
      <vt:lpstr>Recap</vt:lpstr>
      <vt:lpstr>Further reading</vt:lpstr>
      <vt:lpstr>Administer Microsoft Fabric</vt:lpstr>
      <vt:lpstr>Learning objectives</vt:lpstr>
      <vt:lpstr>Understand the Fabric Architecture</vt:lpstr>
      <vt:lpstr>Understand Fabric architecture</vt:lpstr>
      <vt:lpstr>Understand Fabric concepts</vt:lpstr>
      <vt:lpstr>Fabric admin tasks</vt:lpstr>
      <vt:lpstr>Fabric admin tools</vt:lpstr>
      <vt:lpstr>Fabric admin portal</vt:lpstr>
      <vt:lpstr>Fabric admin monitoring workspace</vt:lpstr>
      <vt:lpstr>Fabric capacity metrics app</vt:lpstr>
      <vt:lpstr>Manage Fabric security</vt:lpstr>
      <vt:lpstr>Assign and manage user licenses</vt:lpstr>
      <vt:lpstr>Govern data in Fabric</vt:lpstr>
      <vt:lpstr>Knowledge check</vt:lpstr>
      <vt:lpstr>Recap</vt:lpstr>
      <vt:lpstr>Further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2024-01-25T16:37:43Z</dcterms:created>
  <dcterms:modified xsi:type="dcterms:W3CDTF">2024-11-18T16:05:39Z</dcterms:modified>
</cp:coreProperties>
</file>